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90" r:id="rId3"/>
    <p:sldId id="295" r:id="rId4"/>
    <p:sldId id="299" r:id="rId5"/>
    <p:sldId id="296" r:id="rId6"/>
    <p:sldId id="297" r:id="rId7"/>
    <p:sldId id="298" r:id="rId8"/>
    <p:sldId id="300" r:id="rId9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C345"/>
    <a:srgbClr val="996633"/>
    <a:srgbClr val="80E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Srednji slog 4 – poudarek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Temni slog 1 – poudarek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Svetel slog 3 – poudarek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Svetel slo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Svetel slog 1 – poudarek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74"/>
  </p:normalViewPr>
  <p:slideViewPr>
    <p:cSldViewPr snapToGrid="0" snapToObjects="1">
      <p:cViewPr varScale="1">
        <p:scale>
          <a:sx n="105" d="100"/>
          <a:sy n="105" d="100"/>
        </p:scale>
        <p:origin x="1830" y="96"/>
      </p:cViewPr>
      <p:guideLst>
        <p:guide orient="horz" pos="2160"/>
        <p:guide pos="38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rko.becaj\AppData\Local\Microsoft\Windows\INetCache\Content.Outlook\K4GAZ2X6\POROCILO_EKOLOG_1.1.2021-31.12.2025_19.1.2026_analiza%202021-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/>
              <a:t>Količina zbranega odpadnega</a:t>
            </a:r>
            <a:r>
              <a:rPr lang="sl-SI" baseline="0"/>
              <a:t> jedilnega olja </a:t>
            </a:r>
          </a:p>
          <a:p>
            <a:pPr>
              <a:defRPr/>
            </a:pPr>
            <a:r>
              <a:rPr lang="sl-SI" baseline="0"/>
              <a:t>(2024 -2025)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490488949566704"/>
          <c:y val="0.25078789676848429"/>
          <c:w val="0.79446910059931308"/>
          <c:h val="0.543678474700376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List2!$A$9:$B$9</c:f>
              <c:strCache>
                <c:ptCount val="2"/>
                <c:pt idx="0">
                  <c:v>Skupna vsota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6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List2!$F$3:$G$3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List2!$F$9:$G$9</c:f>
              <c:numCache>
                <c:formatCode>#,##0</c:formatCode>
                <c:ptCount val="2"/>
                <c:pt idx="0">
                  <c:v>47585</c:v>
                </c:pt>
                <c:pt idx="1">
                  <c:v>51892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9F-45DE-8402-9BFB5B7D5B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34214991"/>
        <c:axId val="934221711"/>
      </c:barChart>
      <c:catAx>
        <c:axId val="93421499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/>
                  <a:t>Leto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934221711"/>
        <c:crosses val="autoZero"/>
        <c:auto val="1"/>
        <c:lblAlgn val="ctr"/>
        <c:lblOffset val="100"/>
        <c:noMultiLvlLbl val="0"/>
      </c:catAx>
      <c:valAx>
        <c:axId val="934221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/>
                  <a:t>Količina (kg)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934214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3077-8E06-0841-BAB7-D4ABF3459536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ACC0-63D8-3E4E-ADEA-2FEB18EFD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3077-8E06-0841-BAB7-D4ABF3459536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ACC0-63D8-3E4E-ADEA-2FEB18EFD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3077-8E06-0841-BAB7-D4ABF3459536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ACC0-63D8-3E4E-ADEA-2FEB18EFD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3077-8E06-0841-BAB7-D4ABF3459536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ACC0-63D8-3E4E-ADEA-2FEB18EFD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3077-8E06-0841-BAB7-D4ABF3459536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ACC0-63D8-3E4E-ADEA-2FEB18EFD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3077-8E06-0841-BAB7-D4ABF3459536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ACC0-63D8-3E4E-ADEA-2FEB18EFD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3077-8E06-0841-BAB7-D4ABF3459536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ACC0-63D8-3E4E-ADEA-2FEB18EFD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3077-8E06-0841-BAB7-D4ABF3459536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ACC0-63D8-3E4E-ADEA-2FEB18EFD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3077-8E06-0841-BAB7-D4ABF3459536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ACC0-63D8-3E4E-ADEA-2FEB18EFD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3077-8E06-0841-BAB7-D4ABF3459536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ACC0-63D8-3E4E-ADEA-2FEB18EFD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3077-8E06-0841-BAB7-D4ABF3459536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ACC0-63D8-3E4E-ADEA-2FEB18EFD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53077-8E06-0841-BAB7-D4ABF3459536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5ACC0-63D8-3E4E-ADEA-2FEB18EFD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7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700" y="3999863"/>
            <a:ext cx="7979741" cy="1463388"/>
          </a:xfrm>
        </p:spPr>
        <p:txBody>
          <a:bodyPr>
            <a:noAutofit/>
          </a:bodyPr>
          <a:lstStyle/>
          <a:p>
            <a:r>
              <a:rPr lang="sl-SI" sz="4000" b="1" dirty="0">
                <a:solidFill>
                  <a:schemeClr val="bg1"/>
                </a:solidFill>
                <a:latin typeface="Asap" panose="020F0504030202060203" pitchFamily="34" charset="-18"/>
                <a:ea typeface="Novecento wide Normal" charset="0"/>
                <a:cs typeface="Novecento wide Normal" charset="0"/>
              </a:rPr>
              <a:t>Aktivnosti 2025-2026 po dejavnostih</a:t>
            </a:r>
            <a:endParaRPr lang="en-US" sz="4000" b="1" dirty="0">
              <a:solidFill>
                <a:schemeClr val="bg1"/>
              </a:solidFill>
              <a:latin typeface="Asap" panose="020F0504030202060203" pitchFamily="34" charset="-18"/>
              <a:ea typeface="Novecento wide Normal" charset="0"/>
              <a:cs typeface="Novecento wide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232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84850D-4112-F747-FEBB-69BCE4267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672128-CD7A-2FBE-46DE-CC0B32DF3B9C}"/>
              </a:ext>
            </a:extLst>
          </p:cNvPr>
          <p:cNvSpPr txBox="1">
            <a:spLocks/>
          </p:cNvSpPr>
          <p:nvPr/>
        </p:nvSpPr>
        <p:spPr>
          <a:xfrm>
            <a:off x="470518" y="496496"/>
            <a:ext cx="7601428" cy="421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b="1" dirty="0">
                <a:latin typeface="Asap" panose="020F0504030202060203" pitchFamily="34" charset="-18"/>
                <a:ea typeface="Novecento wide Normal" charset="0"/>
                <a:cs typeface="Novecento wide Normal" charset="0"/>
              </a:rPr>
              <a:t>ZBIRANJE IN ODVOZ ODPADKOV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560F0A6-2687-4F56-3EEA-83635894BF3C}"/>
              </a:ext>
            </a:extLst>
          </p:cNvPr>
          <p:cNvSpPr txBox="1">
            <a:spLocks/>
          </p:cNvSpPr>
          <p:nvPr/>
        </p:nvSpPr>
        <p:spPr>
          <a:xfrm>
            <a:off x="470516" y="1579417"/>
            <a:ext cx="7601429" cy="446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l-SI" sz="1400" b="1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887DEAF-3689-9435-3294-D82C3CF23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478903"/>
              </p:ext>
            </p:extLst>
          </p:nvPr>
        </p:nvGraphicFramePr>
        <p:xfrm>
          <a:off x="1516056" y="1772920"/>
          <a:ext cx="5510348" cy="1412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8233">
                  <a:extLst>
                    <a:ext uri="{9D8B030D-6E8A-4147-A177-3AD203B41FA5}">
                      <a16:colId xmlns:a16="http://schemas.microsoft.com/office/drawing/2014/main" val="2667767599"/>
                    </a:ext>
                  </a:extLst>
                </a:gridCol>
                <a:gridCol w="780551">
                  <a:extLst>
                    <a:ext uri="{9D8B030D-6E8A-4147-A177-3AD203B41FA5}">
                      <a16:colId xmlns:a16="http://schemas.microsoft.com/office/drawing/2014/main" val="993454562"/>
                    </a:ext>
                  </a:extLst>
                </a:gridCol>
                <a:gridCol w="2015996">
                  <a:extLst>
                    <a:ext uri="{9D8B030D-6E8A-4147-A177-3AD203B41FA5}">
                      <a16:colId xmlns:a16="http://schemas.microsoft.com/office/drawing/2014/main" val="3127294166"/>
                    </a:ext>
                  </a:extLst>
                </a:gridCol>
                <a:gridCol w="1835568">
                  <a:extLst>
                    <a:ext uri="{9D8B030D-6E8A-4147-A177-3AD203B41FA5}">
                      <a16:colId xmlns:a16="http://schemas.microsoft.com/office/drawing/2014/main" val="614310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sz="1600" dirty="0">
                          <a:solidFill>
                            <a:schemeClr val="tx1"/>
                          </a:solidFill>
                        </a:rPr>
                        <a:t>Leto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sl-SI" sz="1600" dirty="0">
                          <a:solidFill>
                            <a:schemeClr val="tx1"/>
                          </a:solidFill>
                        </a:rPr>
                        <a:t>Ločeno zbiranje papirja in steklene embalaže OVDV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99701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endParaRPr lang="sl-SI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solidFill>
                            <a:schemeClr val="tx1"/>
                          </a:solidFill>
                        </a:rPr>
                        <a:t>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solidFill>
                            <a:schemeClr val="tx1"/>
                          </a:solidFill>
                        </a:rPr>
                        <a:t>Št. razdeljenih posod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solidFill>
                            <a:schemeClr val="tx1"/>
                          </a:solidFill>
                        </a:rPr>
                        <a:t>% opremljenih 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05527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solidFill>
                            <a:schemeClr val="tx1"/>
                          </a:solidFill>
                        </a:rPr>
                        <a:t>9.239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solidFill>
                            <a:schemeClr val="tx1"/>
                          </a:solidFill>
                        </a:rPr>
                        <a:t>17.472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715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600" dirty="0">
                          <a:solidFill>
                            <a:schemeClr val="tx1"/>
                          </a:solidFill>
                        </a:rPr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solidFill>
                            <a:schemeClr val="tx1"/>
                          </a:solidFill>
                        </a:rPr>
                        <a:t>2.959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solidFill>
                            <a:schemeClr val="tx1"/>
                          </a:solidFill>
                        </a:rPr>
                        <a:t>5.836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solidFill>
                            <a:schemeClr val="tx1"/>
                          </a:solidFill>
                        </a:rPr>
                        <a:t>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94463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30D0992-FF58-9465-92D9-FD445F4A4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142258"/>
              </p:ext>
            </p:extLst>
          </p:nvPr>
        </p:nvGraphicFramePr>
        <p:xfrm>
          <a:off x="1516056" y="4294317"/>
          <a:ext cx="4428577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41668">
                  <a:extLst>
                    <a:ext uri="{9D8B030D-6E8A-4147-A177-3AD203B41FA5}">
                      <a16:colId xmlns:a16="http://schemas.microsoft.com/office/drawing/2014/main" val="1450906435"/>
                    </a:ext>
                  </a:extLst>
                </a:gridCol>
                <a:gridCol w="3786909">
                  <a:extLst>
                    <a:ext uri="{9D8B030D-6E8A-4147-A177-3AD203B41FA5}">
                      <a16:colId xmlns:a16="http://schemas.microsoft.com/office/drawing/2014/main" val="6236605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sz="1600" dirty="0">
                          <a:solidFill>
                            <a:schemeClr val="tx1"/>
                          </a:solidFill>
                        </a:rPr>
                        <a:t>Leto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solidFill>
                            <a:schemeClr val="tx1"/>
                          </a:solidFill>
                        </a:rPr>
                        <a:t>Vključevanje neprijavljenih  uporabnikov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580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solidFill>
                            <a:schemeClr val="tx1"/>
                          </a:solidFill>
                        </a:rPr>
                        <a:t>Št. novih prijav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290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solidFill>
                            <a:schemeClr val="tx1"/>
                          </a:solidFill>
                        </a:rPr>
                        <a:t>684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733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600" dirty="0">
                          <a:solidFill>
                            <a:schemeClr val="tx1"/>
                          </a:solidFill>
                        </a:rPr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solidFill>
                            <a:schemeClr val="tx1"/>
                          </a:solidFill>
                        </a:rPr>
                        <a:t>106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943981"/>
                  </a:ext>
                </a:extLst>
              </a:tr>
            </a:tbl>
          </a:graphicData>
        </a:graphic>
      </p:graphicFrame>
      <p:sp>
        <p:nvSpPr>
          <p:cNvPr id="2" name="PoljeZBesedilom 1">
            <a:extLst>
              <a:ext uri="{FF2B5EF4-FFF2-40B4-BE49-F238E27FC236}">
                <a16:creationId xmlns:a16="http://schemas.microsoft.com/office/drawing/2014/main" id="{E62C01DE-C184-D921-5438-1A1842BD0817}"/>
              </a:ext>
            </a:extLst>
          </p:cNvPr>
          <p:cNvSpPr txBox="1"/>
          <p:nvPr/>
        </p:nvSpPr>
        <p:spPr>
          <a:xfrm>
            <a:off x="1154544" y="1265382"/>
            <a:ext cx="73336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Projekt ločenega zbiranja odpadkov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Aktivno vključevanje neprijavljenih uporabnikov v redni odvoz odpadkov v vseh občinah</a:t>
            </a:r>
          </a:p>
        </p:txBody>
      </p:sp>
    </p:spTree>
    <p:extLst>
      <p:ext uri="{BB962C8B-B14F-4D97-AF65-F5344CB8AC3E}">
        <p14:creationId xmlns:p14="http://schemas.microsoft.com/office/powerpoint/2010/main" val="3643931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9A888D-A807-5C34-5FF6-452CFECBC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8065683-E1D0-67D4-98DA-2CAD2CAF6DF6}"/>
              </a:ext>
            </a:extLst>
          </p:cNvPr>
          <p:cNvSpPr txBox="1">
            <a:spLocks/>
          </p:cNvSpPr>
          <p:nvPr/>
        </p:nvSpPr>
        <p:spPr>
          <a:xfrm>
            <a:off x="470518" y="496496"/>
            <a:ext cx="7601428" cy="421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b="1" dirty="0">
                <a:latin typeface="Asap" panose="020F0504030202060203" pitchFamily="34" charset="-18"/>
                <a:ea typeface="Novecento wide Normal" charset="0"/>
                <a:cs typeface="Novecento wide Normal" charset="0"/>
              </a:rPr>
              <a:t>ZBIRANJE IN ODVOZ ODPADKOV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B971441-EB0B-E126-C3C8-70ABC0DF17C9}"/>
              </a:ext>
            </a:extLst>
          </p:cNvPr>
          <p:cNvSpPr txBox="1">
            <a:spLocks/>
          </p:cNvSpPr>
          <p:nvPr/>
        </p:nvSpPr>
        <p:spPr>
          <a:xfrm>
            <a:off x="470516" y="1124713"/>
            <a:ext cx="7601429" cy="4924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endParaRPr lang="sl-SI" sz="1400" b="1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8BA21C5-CED8-D1C8-8495-74BA33021E1F}"/>
              </a:ext>
            </a:extLst>
          </p:cNvPr>
          <p:cNvSpPr txBox="1"/>
          <p:nvPr/>
        </p:nvSpPr>
        <p:spPr>
          <a:xfrm>
            <a:off x="997528" y="1283916"/>
            <a:ext cx="3927815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/>
              <a:t>Aplikacija Moja Snaga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/>
              <a:t>2024: </a:t>
            </a:r>
            <a:r>
              <a:rPr lang="sl-SI" dirty="0"/>
              <a:t>objava in začetek uporabe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/>
              <a:t>2025: </a:t>
            </a:r>
            <a:r>
              <a:rPr lang="sl-SI" dirty="0"/>
              <a:t>nova različica z dodatnimi funkcionalnostmi: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1600" dirty="0"/>
              <a:t>abecednik odpadkov,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1600" dirty="0"/>
              <a:t>oddaja naročil,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1600" dirty="0"/>
              <a:t>opomnik za oddajo nevarnih odpadkov,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1600" dirty="0"/>
              <a:t>Moji računi.</a:t>
            </a:r>
          </a:p>
          <a:p>
            <a:pPr lvl="1"/>
            <a:endParaRPr lang="sl-S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/>
              <a:t>2026: </a:t>
            </a:r>
            <a:r>
              <a:rPr lang="sl-SI" dirty="0"/>
              <a:t>načrtujemo dodatne nadgradnje: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1600" dirty="0"/>
              <a:t>posodobljen koledar odvozov,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1600" dirty="0"/>
              <a:t>posodobitev podatkov.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</p:txBody>
      </p:sp>
      <p:pic>
        <p:nvPicPr>
          <p:cNvPr id="1026" name="Slika 4" descr="Slika, ki vsebuje besede besedilo, risanka, posnetek zaslona, animirana risanka&#10;&#10;Vsebina, ustvarjena z UI, morda ni pravilna.">
            <a:extLst>
              <a:ext uri="{FF2B5EF4-FFF2-40B4-BE49-F238E27FC236}">
                <a16:creationId xmlns:a16="http://schemas.microsoft.com/office/drawing/2014/main" id="{9B0BBAFD-56A9-DDA0-08AA-7456C0B9E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1" y="1972035"/>
            <a:ext cx="4072600" cy="310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509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5D8863-F08D-696F-AAF2-DF7F3D598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47C3059-5E7A-1213-ADEC-D3F9C1AC9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816" y="1920214"/>
            <a:ext cx="6263640" cy="402913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678EF7A-3F1D-272D-5254-66BC0734097E}"/>
              </a:ext>
            </a:extLst>
          </p:cNvPr>
          <p:cNvSpPr txBox="1">
            <a:spLocks/>
          </p:cNvSpPr>
          <p:nvPr/>
        </p:nvSpPr>
        <p:spPr>
          <a:xfrm>
            <a:off x="470518" y="496496"/>
            <a:ext cx="7601428" cy="421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b="1" dirty="0">
                <a:latin typeface="Asap" panose="020F0504030202060203" pitchFamily="34" charset="-18"/>
                <a:ea typeface="Novecento wide Normal" charset="0"/>
                <a:cs typeface="Novecento wide Normal" charset="0"/>
              </a:rPr>
              <a:t>ZBIRANJE IN ODVOZ ODPADKOV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584A3B-E247-A4DE-3727-F55F2C578DDD}"/>
              </a:ext>
            </a:extLst>
          </p:cNvPr>
          <p:cNvSpPr txBox="1">
            <a:spLocks/>
          </p:cNvSpPr>
          <p:nvPr/>
        </p:nvSpPr>
        <p:spPr>
          <a:xfrm>
            <a:off x="470516" y="1124713"/>
            <a:ext cx="7601429" cy="4924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endParaRPr lang="sl-SI" sz="1400" b="1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D7D855A-C12A-24D0-C944-31EC847C1213}"/>
              </a:ext>
            </a:extLst>
          </p:cNvPr>
          <p:cNvSpPr txBox="1"/>
          <p:nvPr/>
        </p:nvSpPr>
        <p:spPr>
          <a:xfrm>
            <a:off x="1072055" y="1283916"/>
            <a:ext cx="392781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/>
              <a:t>E-računi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2025: +769 novih prijav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Letni prihranek cca. 11.700 EUR</a:t>
            </a:r>
            <a:endParaRPr lang="sl-SI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514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87671C-0995-6941-3C85-F0F0BC7C9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2A837C-B25E-2E53-3FF2-AEA4546294D3}"/>
              </a:ext>
            </a:extLst>
          </p:cNvPr>
          <p:cNvSpPr txBox="1">
            <a:spLocks/>
          </p:cNvSpPr>
          <p:nvPr/>
        </p:nvSpPr>
        <p:spPr>
          <a:xfrm>
            <a:off x="470518" y="496496"/>
            <a:ext cx="7601428" cy="421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b="1" dirty="0">
                <a:latin typeface="Asap" panose="020F0504030202060203" pitchFamily="34" charset="-18"/>
                <a:ea typeface="Novecento wide Normal" charset="0"/>
                <a:cs typeface="Novecento wide Normal" charset="0"/>
              </a:rPr>
              <a:t>ZBIRANJE IN ODVOZ ODPADKOV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2D8E552-95C3-C5C0-AE5A-96774F4E4944}"/>
              </a:ext>
            </a:extLst>
          </p:cNvPr>
          <p:cNvSpPr txBox="1">
            <a:spLocks/>
          </p:cNvSpPr>
          <p:nvPr/>
        </p:nvSpPr>
        <p:spPr>
          <a:xfrm>
            <a:off x="470516" y="1124713"/>
            <a:ext cx="7601429" cy="4924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endParaRPr lang="sl-SI" sz="1400" b="1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E6DD1DA-B48E-5E77-6DEA-B9F7017980E6}"/>
              </a:ext>
            </a:extLst>
          </p:cNvPr>
          <p:cNvSpPr txBox="1"/>
          <p:nvPr/>
        </p:nvSpPr>
        <p:spPr>
          <a:xfrm>
            <a:off x="997528" y="1283916"/>
            <a:ext cx="62345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/>
              <a:t>Zbiranje odpadnega jedilnega olja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/>
              <a:t>Zbrane količine 2026 (1-4): 15.153 kg.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/>
              <a:t>Prihodek v 2025 cca. 51.000 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/>
              <a:t>Vir zbiranja: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1400" dirty="0" err="1"/>
              <a:t>Eko</a:t>
            </a:r>
            <a:r>
              <a:rPr lang="sl-SI" sz="1400" dirty="0"/>
              <a:t> zbiralnik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1400" dirty="0"/>
              <a:t>Gospodinjstva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1400" dirty="0"/>
              <a:t>Pogodbeni odvozi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1400" dirty="0"/>
              <a:t>Zbiralnice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1400" dirty="0"/>
              <a:t>Zbirni centri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</p:txBody>
      </p:sp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194D32CA-42CF-B634-D99A-61CB34A52D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364313"/>
              </p:ext>
            </p:extLst>
          </p:nvPr>
        </p:nvGraphicFramePr>
        <p:xfrm>
          <a:off x="997528" y="1716966"/>
          <a:ext cx="5551054" cy="2743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2" descr="Slika, ki vsebuje besede na prostem, drevo, rastlina, zaboj za odpadke&#10;&#10;Vsebina, ustvarjena z UI, morda ni pravilna.">
            <a:extLst>
              <a:ext uri="{FF2B5EF4-FFF2-40B4-BE49-F238E27FC236}">
                <a16:creationId xmlns:a16="http://schemas.microsoft.com/office/drawing/2014/main" id="{EA70E3D2-2424-855A-EB95-0EDA6517B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989" y="2353308"/>
            <a:ext cx="2154968" cy="28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352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CB649B-1B04-378A-8898-CBDCE6324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E43025A-4CB5-D82B-554D-78CD5C0E9D43}"/>
              </a:ext>
            </a:extLst>
          </p:cNvPr>
          <p:cNvSpPr txBox="1">
            <a:spLocks/>
          </p:cNvSpPr>
          <p:nvPr/>
        </p:nvSpPr>
        <p:spPr>
          <a:xfrm>
            <a:off x="470518" y="496496"/>
            <a:ext cx="7601428" cy="421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b="1" dirty="0">
                <a:latin typeface="Asap" panose="020F0504030202060203" pitchFamily="34" charset="-18"/>
                <a:ea typeface="Novecento wide Normal" charset="0"/>
                <a:cs typeface="Novecento wide Normal" charset="0"/>
              </a:rPr>
              <a:t>                    ZBIRNI  CENTRI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4451DA2-99ED-F81C-6DA2-ADBB7000647C}"/>
              </a:ext>
            </a:extLst>
          </p:cNvPr>
          <p:cNvSpPr txBox="1">
            <a:spLocks/>
          </p:cNvSpPr>
          <p:nvPr/>
        </p:nvSpPr>
        <p:spPr>
          <a:xfrm>
            <a:off x="470516" y="1124713"/>
            <a:ext cx="7601429" cy="4924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endParaRPr lang="sl-SI" sz="1400" b="1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2801782-BFFD-4592-AE99-7AED62514E3E}"/>
              </a:ext>
            </a:extLst>
          </p:cNvPr>
          <p:cNvSpPr txBox="1"/>
          <p:nvPr/>
        </p:nvSpPr>
        <p:spPr>
          <a:xfrm>
            <a:off x="379078" y="1597291"/>
            <a:ext cx="84540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•	Snaga upravlja 10 zbirnih centrov (vključno s premično zbiralnico nevarnih </a:t>
            </a:r>
          </a:p>
          <a:p>
            <a:r>
              <a:rPr lang="sl-SI" dirty="0"/>
              <a:t>                  odpadkov).</a:t>
            </a:r>
          </a:p>
          <a:p>
            <a:r>
              <a:rPr lang="sl-SI" dirty="0"/>
              <a:t>•	Od 01.02.2025 nova organizacija zbirnih centrov</a:t>
            </a:r>
          </a:p>
          <a:p>
            <a:r>
              <a:rPr lang="sl-SI" dirty="0"/>
              <a:t>•	V letu 2025 smo začeli s temeljito kontrolo izvora odpadkov pri uporabnikih, </a:t>
            </a:r>
          </a:p>
          <a:p>
            <a:r>
              <a:rPr lang="sl-SI" dirty="0"/>
              <a:t>                  vključno s pregledom položnic in osebnih dokumentov.</a:t>
            </a:r>
          </a:p>
          <a:p>
            <a:r>
              <a:rPr lang="sl-SI" dirty="0"/>
              <a:t>•	Uvedene novosti, tehnično varovanje, reorganizacija, </a:t>
            </a:r>
            <a:r>
              <a:rPr lang="sl-SI" dirty="0" err="1"/>
              <a:t>kontroling</a:t>
            </a:r>
            <a:r>
              <a:rPr lang="sl-SI" dirty="0"/>
              <a:t>,…..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04C7C829-36EB-E84B-93EC-650DFC16DDB4}"/>
              </a:ext>
            </a:extLst>
          </p:cNvPr>
          <p:cNvSpPr/>
          <p:nvPr/>
        </p:nvSpPr>
        <p:spPr>
          <a:xfrm>
            <a:off x="256032" y="1368031"/>
            <a:ext cx="8577072" cy="221284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640150D8-D341-6ADD-9849-3BF2AA385509}"/>
              </a:ext>
            </a:extLst>
          </p:cNvPr>
          <p:cNvSpPr/>
          <p:nvPr/>
        </p:nvSpPr>
        <p:spPr>
          <a:xfrm>
            <a:off x="256032" y="3642360"/>
            <a:ext cx="8577072" cy="221284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EE7F4830-2765-4F22-BC35-DF195205E30D}"/>
              </a:ext>
            </a:extLst>
          </p:cNvPr>
          <p:cNvSpPr txBox="1"/>
          <p:nvPr/>
        </p:nvSpPr>
        <p:spPr>
          <a:xfrm>
            <a:off x="317555" y="4030421"/>
            <a:ext cx="84540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•	V zbirnih centrih smo v letu 2025 zbrali 20.767.452 kg odpadkov kar je 7,4 % </a:t>
            </a:r>
          </a:p>
          <a:p>
            <a:pPr lvl="2"/>
            <a:r>
              <a:rPr lang="sl-SI" dirty="0"/>
              <a:t>manj kot leta 2024.</a:t>
            </a:r>
          </a:p>
          <a:p>
            <a:r>
              <a:rPr lang="sl-SI" dirty="0"/>
              <a:t>•	Skupni prihodki zbirnih centrov so se v letu 2025 povečali za </a:t>
            </a:r>
            <a:r>
              <a:rPr lang="sl-SI" b="1" dirty="0"/>
              <a:t>57 %</a:t>
            </a:r>
            <a:r>
              <a:rPr lang="sl-SI" dirty="0"/>
              <a:t> glede na leto </a:t>
            </a:r>
          </a:p>
          <a:p>
            <a:pPr lvl="2"/>
            <a:r>
              <a:rPr lang="sl-SI" dirty="0"/>
              <a:t>2024 in </a:t>
            </a:r>
            <a:r>
              <a:rPr lang="sl-SI" b="1" dirty="0"/>
              <a:t>znašajo 649 t EUR oz. +235,6 t EUR več. </a:t>
            </a:r>
            <a:r>
              <a:rPr lang="sl-SI" dirty="0"/>
              <a:t>Predvsem so se povečali prihodki od pravnih oseb.</a:t>
            </a:r>
          </a:p>
        </p:txBody>
      </p:sp>
    </p:spTree>
    <p:extLst>
      <p:ext uri="{BB962C8B-B14F-4D97-AF65-F5344CB8AC3E}">
        <p14:creationId xmlns:p14="http://schemas.microsoft.com/office/powerpoint/2010/main" val="2809068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15B4C5-D5B0-BECC-D990-B2B6945AC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EDA1E5C-4B5E-F2A4-F076-9DE87722042C}"/>
              </a:ext>
            </a:extLst>
          </p:cNvPr>
          <p:cNvSpPr txBox="1">
            <a:spLocks/>
          </p:cNvSpPr>
          <p:nvPr/>
        </p:nvSpPr>
        <p:spPr>
          <a:xfrm>
            <a:off x="470518" y="496496"/>
            <a:ext cx="7601428" cy="421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b="1" dirty="0">
                <a:latin typeface="Asap" panose="020F0504030202060203" pitchFamily="34" charset="-18"/>
                <a:ea typeface="Novecento wide Normal" charset="0"/>
                <a:cs typeface="Novecento wide Normal" charset="0"/>
              </a:rPr>
              <a:t>                    ZBIRNI  CENTRI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5267748-375E-6D85-E9E7-CCA5259E7C9E}"/>
              </a:ext>
            </a:extLst>
          </p:cNvPr>
          <p:cNvSpPr txBox="1">
            <a:spLocks/>
          </p:cNvSpPr>
          <p:nvPr/>
        </p:nvSpPr>
        <p:spPr>
          <a:xfrm>
            <a:off x="470516" y="1124713"/>
            <a:ext cx="7601429" cy="4924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endParaRPr lang="sl-SI" sz="1400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4005F58-1C60-7B16-B49F-B8BE3359E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62" y="1124713"/>
            <a:ext cx="5761219" cy="199966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2C776E6-AC14-5DED-190C-D0DE2B141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389" y="3330599"/>
            <a:ext cx="4761649" cy="1188823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F315D4EA-A2D4-6949-D1B1-1C32F556F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3189" y="4676875"/>
            <a:ext cx="4755292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29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8B3369-F903-1FE7-8EB7-BE3D6735D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47FBF11-A800-19FA-EB83-85ABCA43FA7F}"/>
              </a:ext>
            </a:extLst>
          </p:cNvPr>
          <p:cNvSpPr txBox="1">
            <a:spLocks/>
          </p:cNvSpPr>
          <p:nvPr/>
        </p:nvSpPr>
        <p:spPr>
          <a:xfrm>
            <a:off x="470518" y="496496"/>
            <a:ext cx="7601428" cy="421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b="1" dirty="0">
                <a:latin typeface="Asap" panose="020F0504030202060203" pitchFamily="34" charset="-18"/>
                <a:ea typeface="Novecento wide Normal" charset="0"/>
                <a:cs typeface="Novecento wide Normal" charset="0"/>
              </a:rPr>
              <a:t>                    SORTIRNICA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36F58C-1C20-627C-266D-389A528C12DD}"/>
              </a:ext>
            </a:extLst>
          </p:cNvPr>
          <p:cNvSpPr txBox="1">
            <a:spLocks/>
          </p:cNvSpPr>
          <p:nvPr/>
        </p:nvSpPr>
        <p:spPr>
          <a:xfrm>
            <a:off x="470516" y="1124713"/>
            <a:ext cx="7601429" cy="4924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endParaRPr lang="sl-SI" sz="1400" b="1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5B07CD2F-4052-24D9-31FF-62578BBC4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342" y="1936980"/>
            <a:ext cx="6023213" cy="754051"/>
          </a:xfrm>
          <a:prstGeom prst="rect">
            <a:avLst/>
          </a:prstGeom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1AA178CC-0D8C-1D5E-8205-5F6010DF36A1}"/>
              </a:ext>
            </a:extLst>
          </p:cNvPr>
          <p:cNvSpPr txBox="1"/>
          <p:nvPr/>
        </p:nvSpPr>
        <p:spPr>
          <a:xfrm>
            <a:off x="983564" y="1336999"/>
            <a:ext cx="6479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Obdelava odpadkov MKO (mešani komunalni odpadki) in OE (odpadna embalaža)</a:t>
            </a: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35577160-5258-30CC-0664-32E94F3F2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478" y="2897256"/>
            <a:ext cx="5273402" cy="312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10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5075</TotalTime>
  <Words>320</Words>
  <Application>Microsoft Office PowerPoint</Application>
  <PresentationFormat>Diaprojekcija na zaslonu (4:3)</PresentationFormat>
  <Paragraphs>105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Asap</vt:lpstr>
      <vt:lpstr>Calibri</vt:lpstr>
      <vt:lpstr>Calibri Light</vt:lpstr>
      <vt:lpstr>Office Theme</vt:lpstr>
      <vt:lpstr>Aktivnosti 2025-2026 po dejavnostih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 Žvikart</dc:creator>
  <cp:lastModifiedBy>Suzi ASFOUR</cp:lastModifiedBy>
  <cp:revision>76</cp:revision>
  <cp:lastPrinted>2019-05-27T11:36:12Z</cp:lastPrinted>
  <dcterms:created xsi:type="dcterms:W3CDTF">2018-05-08T14:10:13Z</dcterms:created>
  <dcterms:modified xsi:type="dcterms:W3CDTF">2026-05-28T06:07:26Z</dcterms:modified>
</cp:coreProperties>
</file>