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3" r:id="rId3"/>
    <p:sldId id="323" r:id="rId4"/>
    <p:sldId id="324" r:id="rId5"/>
    <p:sldId id="325" r:id="rId6"/>
    <p:sldId id="322" r:id="rId7"/>
    <p:sldId id="326" r:id="rId8"/>
    <p:sldId id="327" r:id="rId9"/>
    <p:sldId id="314" r:id="rId10"/>
    <p:sldId id="328" r:id="rId11"/>
    <p:sldId id="329" r:id="rId12"/>
    <p:sldId id="330" r:id="rId13"/>
    <p:sldId id="315" r:id="rId14"/>
    <p:sldId id="331" r:id="rId15"/>
    <p:sldId id="332" r:id="rId16"/>
    <p:sldId id="316" r:id="rId17"/>
    <p:sldId id="333" r:id="rId18"/>
    <p:sldId id="335" r:id="rId19"/>
    <p:sldId id="336" r:id="rId20"/>
    <p:sldId id="317" r:id="rId21"/>
    <p:sldId id="337" r:id="rId22"/>
    <p:sldId id="338" r:id="rId23"/>
    <p:sldId id="345" r:id="rId24"/>
    <p:sldId id="318" r:id="rId25"/>
    <p:sldId id="339" r:id="rId26"/>
    <p:sldId id="340" r:id="rId27"/>
    <p:sldId id="341" r:id="rId28"/>
    <p:sldId id="319" r:id="rId29"/>
    <p:sldId id="342" r:id="rId30"/>
    <p:sldId id="320" r:id="rId31"/>
    <p:sldId id="343" r:id="rId32"/>
    <p:sldId id="346" r:id="rId33"/>
    <p:sldId id="321" r:id="rId34"/>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719E25CD-C0DB-4FA8-8490-B15B8B232352}">
          <p14:sldIdLst>
            <p14:sldId id="257"/>
            <p14:sldId id="313"/>
            <p14:sldId id="323"/>
            <p14:sldId id="324"/>
            <p14:sldId id="325"/>
            <p14:sldId id="322"/>
            <p14:sldId id="326"/>
            <p14:sldId id="327"/>
            <p14:sldId id="314"/>
            <p14:sldId id="328"/>
            <p14:sldId id="329"/>
            <p14:sldId id="330"/>
            <p14:sldId id="315"/>
            <p14:sldId id="331"/>
            <p14:sldId id="332"/>
            <p14:sldId id="316"/>
            <p14:sldId id="333"/>
            <p14:sldId id="335"/>
            <p14:sldId id="336"/>
            <p14:sldId id="317"/>
            <p14:sldId id="337"/>
            <p14:sldId id="338"/>
            <p14:sldId id="345"/>
            <p14:sldId id="318"/>
            <p14:sldId id="339"/>
            <p14:sldId id="340"/>
            <p14:sldId id="341"/>
            <p14:sldId id="319"/>
            <p14:sldId id="342"/>
            <p14:sldId id="320"/>
            <p14:sldId id="343"/>
            <p14:sldId id="346"/>
            <p14:sldId id="321"/>
          </p14:sldIdLst>
        </p14:section>
        <p14:section name="Odsek brez naslova" id="{DAE47565-0DC1-45C7-BF35-8652265F3FEA}">
          <p14:sldIdLst/>
        </p14:section>
      </p14:sectionLst>
    </p:ext>
    <p:ext uri="{EFAFB233-063F-42B5-8137-9DF3F51BA10A}">
      <p15:sldGuideLst xmlns:p15="http://schemas.microsoft.com/office/powerpoint/2012/main">
        <p15:guide id="1" orient="horz" pos="4224" userDrawn="1">
          <p15:clr>
            <a:srgbClr val="A4A3A4"/>
          </p15:clr>
        </p15:guide>
        <p15:guide id="2" pos="2706" userDrawn="1">
          <p15:clr>
            <a:srgbClr val="A4A3A4"/>
          </p15:clr>
        </p15:guide>
        <p15:guide id="3" orient="horz" pos="232" userDrawn="1">
          <p15:clr>
            <a:srgbClr val="A4A3A4"/>
          </p15:clr>
        </p15:guide>
        <p15:guide id="4" pos="279" userDrawn="1">
          <p15:clr>
            <a:srgbClr val="A4A3A4"/>
          </p15:clr>
        </p15:guide>
        <p15:guide id="5" pos="7378" userDrawn="1">
          <p15:clr>
            <a:srgbClr val="A4A3A4"/>
          </p15:clr>
        </p15:guide>
        <p15:guide id="6" pos="756" userDrawn="1">
          <p15:clr>
            <a:srgbClr val="A4A3A4"/>
          </p15:clr>
        </p15:guide>
        <p15:guide id="7" pos="892" userDrawn="1">
          <p15:clr>
            <a:srgbClr val="A4A3A4"/>
          </p15:clr>
        </p15:guide>
        <p15:guide id="8" pos="1345" userDrawn="1">
          <p15:clr>
            <a:srgbClr val="A4A3A4"/>
          </p15:clr>
        </p15:guide>
        <p15:guide id="9" pos="1481" userDrawn="1">
          <p15:clr>
            <a:srgbClr val="A4A3A4"/>
          </p15:clr>
        </p15:guide>
        <p15:guide id="10" pos="1958" userDrawn="1">
          <p15:clr>
            <a:srgbClr val="A4A3A4"/>
          </p15:clr>
        </p15:guide>
        <p15:guide id="11" pos="3160" userDrawn="1">
          <p15:clr>
            <a:srgbClr val="A4A3A4"/>
          </p15:clr>
        </p15:guide>
        <p15:guide id="12" pos="3296" userDrawn="1">
          <p15:clr>
            <a:srgbClr val="A4A3A4"/>
          </p15:clr>
        </p15:guide>
        <p15:guide id="13" pos="3772" userDrawn="1">
          <p15:clr>
            <a:srgbClr val="A4A3A4"/>
          </p15:clr>
        </p15:guide>
        <p15:guide id="14" pos="6289" userDrawn="1">
          <p15:clr>
            <a:srgbClr val="A4A3A4"/>
          </p15:clr>
        </p15:guide>
        <p15:guide id="15" pos="6788" userDrawn="1">
          <p15:clr>
            <a:srgbClr val="A4A3A4"/>
          </p15:clr>
        </p15:guide>
        <p15:guide id="17" orient="horz" pos="845" userDrawn="1">
          <p15:clr>
            <a:srgbClr val="A4A3A4"/>
          </p15:clr>
        </p15:guide>
        <p15:guide id="18" pos="2094" userDrawn="1">
          <p15:clr>
            <a:srgbClr val="A4A3A4"/>
          </p15:clr>
        </p15:guide>
        <p15:guide id="19" pos="2547" userDrawn="1">
          <p15:clr>
            <a:srgbClr val="A4A3A4"/>
          </p15:clr>
        </p15:guide>
        <p15:guide id="20" pos="3908" userDrawn="1">
          <p15:clr>
            <a:srgbClr val="A4A3A4"/>
          </p15:clr>
        </p15:guide>
        <p15:guide id="21" pos="4362" userDrawn="1">
          <p15:clr>
            <a:srgbClr val="A4A3A4"/>
          </p15:clr>
        </p15:guide>
        <p15:guide id="22" pos="4520" userDrawn="1">
          <p15:clr>
            <a:srgbClr val="A4A3A4"/>
          </p15:clr>
        </p15:guide>
        <p15:guide id="23" pos="4974" userDrawn="1">
          <p15:clr>
            <a:srgbClr val="A4A3A4"/>
          </p15:clr>
        </p15:guide>
        <p15:guide id="24" pos="5110" userDrawn="1">
          <p15:clr>
            <a:srgbClr val="A4A3A4"/>
          </p15:clr>
        </p15:guide>
        <p15:guide id="25" pos="5564" userDrawn="1">
          <p15:clr>
            <a:srgbClr val="A4A3A4"/>
          </p15:clr>
        </p15:guide>
        <p15:guide id="26" pos="5722" userDrawn="1">
          <p15:clr>
            <a:srgbClr val="A4A3A4"/>
          </p15:clr>
        </p15:guide>
        <p15:guide id="27" pos="6176" userDrawn="1">
          <p15:clr>
            <a:srgbClr val="A4A3A4"/>
          </p15:clr>
        </p15:guide>
        <p15:guide id="28" pos="69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52" autoAdjust="0"/>
    <p:restoredTop sz="94660"/>
  </p:normalViewPr>
  <p:slideViewPr>
    <p:cSldViewPr snapToGrid="0">
      <p:cViewPr varScale="1">
        <p:scale>
          <a:sx n="111" d="100"/>
          <a:sy n="111" d="100"/>
        </p:scale>
        <p:origin x="210" y="96"/>
      </p:cViewPr>
      <p:guideLst>
        <p:guide orient="horz" pos="4224"/>
        <p:guide pos="2706"/>
        <p:guide orient="horz" pos="232"/>
        <p:guide pos="279"/>
        <p:guide pos="7378"/>
        <p:guide pos="756"/>
        <p:guide pos="892"/>
        <p:guide pos="1345"/>
        <p:guide pos="1481"/>
        <p:guide pos="1958"/>
        <p:guide pos="3160"/>
        <p:guide pos="3296"/>
        <p:guide pos="3772"/>
        <p:guide pos="6289"/>
        <p:guide pos="6788"/>
        <p:guide orient="horz" pos="845"/>
        <p:guide pos="2094"/>
        <p:guide pos="2547"/>
        <p:guide pos="3908"/>
        <p:guide pos="4362"/>
        <p:guide pos="4520"/>
        <p:guide pos="4974"/>
        <p:guide pos="5110"/>
        <p:guide pos="5564"/>
        <p:guide pos="5722"/>
        <p:guide pos="6176"/>
        <p:guide pos="69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86A241-0433-4D27-BE3F-DEAD0D11A4F3}"/>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2F3B42D0-B4AF-49FB-AF08-DCA6E3088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D799EE08-4068-4D0F-854E-9F906F47A9D4}"/>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5" name="Označba mesta noge 4">
            <a:extLst>
              <a:ext uri="{FF2B5EF4-FFF2-40B4-BE49-F238E27FC236}">
                <a16:creationId xmlns:a16="http://schemas.microsoft.com/office/drawing/2014/main" id="{0BA0D914-E4CB-4B17-BD6C-81236BA4156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D50B622-9470-4B36-BB50-52712B52042F}"/>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61371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47ED4C-E580-423D-B1AF-7A56B981187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D79D466-6610-4075-82EA-E1CBF98DCFFB}"/>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2D7F6CC-5093-4A57-AA42-5636E9F829F1}"/>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5" name="Označba mesta noge 4">
            <a:extLst>
              <a:ext uri="{FF2B5EF4-FFF2-40B4-BE49-F238E27FC236}">
                <a16:creationId xmlns:a16="http://schemas.microsoft.com/office/drawing/2014/main" id="{23BCF886-F0D1-42B5-9F77-6245D588DCA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2928E1E-B4EC-4A2F-AC68-89A4778AE875}"/>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16062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98D531D5-C1AC-4048-937B-205E035A4F1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3652F17-D14B-429F-BE7B-8FBB85465013}"/>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EC1631C-AC13-4AB3-A6B7-DD3B286C2079}"/>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5" name="Označba mesta noge 4">
            <a:extLst>
              <a:ext uri="{FF2B5EF4-FFF2-40B4-BE49-F238E27FC236}">
                <a16:creationId xmlns:a16="http://schemas.microsoft.com/office/drawing/2014/main" id="{C5F55354-FE80-40BA-AEA1-258430702D2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C585296-A16F-47BC-884C-0265574F5153}"/>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186197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8950EE-4B7D-437C-82EF-373B30A887E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E82211E-F8F7-489C-8A70-9CFE05A730E8}"/>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4EE45DA-05E2-40E7-9404-E0C98F717E7A}"/>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5" name="Označba mesta noge 4">
            <a:extLst>
              <a:ext uri="{FF2B5EF4-FFF2-40B4-BE49-F238E27FC236}">
                <a16:creationId xmlns:a16="http://schemas.microsoft.com/office/drawing/2014/main" id="{24F482D8-B3F0-48C3-869E-104E1807FA2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A2D975E-79C3-4193-87C0-B37DDE8F0E24}"/>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26792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C09C86-B899-40D2-A45E-F502F35A9863}"/>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51E77932-4331-427F-9FDD-CE7F3AAED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35F667A2-970E-447E-8239-CF5D76BABEA3}"/>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5" name="Označba mesta noge 4">
            <a:extLst>
              <a:ext uri="{FF2B5EF4-FFF2-40B4-BE49-F238E27FC236}">
                <a16:creationId xmlns:a16="http://schemas.microsoft.com/office/drawing/2014/main" id="{848F351B-4DFA-4DF5-AD5A-49082615083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E367FD1-3499-4B77-AD3F-2A9A9C2F8D77}"/>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418265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4B43E5-47ED-4180-B9B5-56089A38815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F5246160-2763-427C-BDED-51EC0E863D3E}"/>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3C3E16AE-AF85-4854-AAD6-02C083A31928}"/>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94226BA6-46BE-44B1-9869-42254838D371}"/>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6" name="Označba mesta noge 5">
            <a:extLst>
              <a:ext uri="{FF2B5EF4-FFF2-40B4-BE49-F238E27FC236}">
                <a16:creationId xmlns:a16="http://schemas.microsoft.com/office/drawing/2014/main" id="{37455C74-C208-4FC2-AA3F-90C6F56BCCF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53F7D3D-B002-4CD4-992C-49B63B7AB5F5}"/>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176077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385FC8-AD07-4671-932E-E29F719CBDA1}"/>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CEE73C6-C23A-4AFB-ADC1-3A59F9981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6DA4BC32-CB93-43EE-980D-025259D7565C}"/>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6CDCD2B-653C-40E2-8EFD-FA21A3AA1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DB48CF14-A56C-4007-AE7F-837772ACFDD2}"/>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3F07D773-A27E-4CA0-813B-7E12A687FE2E}"/>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8" name="Označba mesta noge 7">
            <a:extLst>
              <a:ext uri="{FF2B5EF4-FFF2-40B4-BE49-F238E27FC236}">
                <a16:creationId xmlns:a16="http://schemas.microsoft.com/office/drawing/2014/main" id="{4E1A268B-2D70-49E4-A047-097C606B5C0E}"/>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FDB6F94-D5FF-49DA-A4B7-69C77ABB8D5F}"/>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199663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7B91AD-19DE-4316-9CE8-565489F3FE7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A18B8D6-5A6B-4D39-BF0B-7EF5ED9A8A58}"/>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4" name="Označba mesta noge 3">
            <a:extLst>
              <a:ext uri="{FF2B5EF4-FFF2-40B4-BE49-F238E27FC236}">
                <a16:creationId xmlns:a16="http://schemas.microsoft.com/office/drawing/2014/main" id="{56A39985-3D99-4A38-9BA8-8241C55DC3A3}"/>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ED6D9B84-6AEC-46D3-9E6A-63E41F446CBB}"/>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282406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6F992F3-7B5E-41F8-9424-4232C18E3585}"/>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3" name="Označba mesta noge 2">
            <a:extLst>
              <a:ext uri="{FF2B5EF4-FFF2-40B4-BE49-F238E27FC236}">
                <a16:creationId xmlns:a16="http://schemas.microsoft.com/office/drawing/2014/main" id="{F7F356EA-42BC-4E17-8E0F-C6183FFE87A2}"/>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FF0AF201-1967-411A-95AF-4C449D692801}"/>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98417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131839-B12F-404C-8AE7-3321D3D93F0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CDCB50E0-FB7F-4FA6-849D-D14F1C376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B482769D-9AEB-49F5-93D4-B0EFA93B0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0B1D142F-9D53-49D2-9A16-C72788C41C7A}"/>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6" name="Označba mesta noge 5">
            <a:extLst>
              <a:ext uri="{FF2B5EF4-FFF2-40B4-BE49-F238E27FC236}">
                <a16:creationId xmlns:a16="http://schemas.microsoft.com/office/drawing/2014/main" id="{C03141F1-53CA-40F3-8954-F3E599BBAF4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8077944-8366-4573-AEAA-4814B0C3CA36}"/>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22830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9D0D0E-3428-4280-A1F1-38F1CA6907F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203EB6A-55CB-4D41-B07A-1AAD84734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10D5271E-7257-4550-BCC6-55432130D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9438E378-494F-4C35-97C4-162D4C6E9A6D}"/>
              </a:ext>
            </a:extLst>
          </p:cNvPr>
          <p:cNvSpPr>
            <a:spLocks noGrp="1"/>
          </p:cNvSpPr>
          <p:nvPr>
            <p:ph type="dt" sz="half" idx="10"/>
          </p:nvPr>
        </p:nvSpPr>
        <p:spPr/>
        <p:txBody>
          <a:bodyPr/>
          <a:lstStyle/>
          <a:p>
            <a:fld id="{9060DA2B-C8D8-4370-9902-DA8CB4559678}" type="datetimeFigureOut">
              <a:rPr lang="sl-SI" smtClean="0"/>
              <a:t>25. 03. 2026</a:t>
            </a:fld>
            <a:endParaRPr lang="sl-SI"/>
          </a:p>
        </p:txBody>
      </p:sp>
      <p:sp>
        <p:nvSpPr>
          <p:cNvPr id="6" name="Označba mesta noge 5">
            <a:extLst>
              <a:ext uri="{FF2B5EF4-FFF2-40B4-BE49-F238E27FC236}">
                <a16:creationId xmlns:a16="http://schemas.microsoft.com/office/drawing/2014/main" id="{1F9CB5A7-492A-4AAD-817F-A9A44B4F7A05}"/>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7C9563B-A1EB-4D7F-ABE7-FD2DFEF1F551}"/>
              </a:ext>
            </a:extLst>
          </p:cNvPr>
          <p:cNvSpPr>
            <a:spLocks noGrp="1"/>
          </p:cNvSpPr>
          <p:nvPr>
            <p:ph type="sldNum" sz="quarter" idx="12"/>
          </p:nvPr>
        </p:nvSpPr>
        <p:spPr/>
        <p:txBody>
          <a:bodyPr/>
          <a:lstStyle/>
          <a:p>
            <a:fld id="{AB7F16B2-35FA-41AF-8F53-019CF60CD7CE}" type="slidenum">
              <a:rPr lang="sl-SI" smtClean="0"/>
              <a:t>‹#›</a:t>
            </a:fld>
            <a:endParaRPr lang="sl-SI"/>
          </a:p>
        </p:txBody>
      </p:sp>
    </p:spTree>
    <p:extLst>
      <p:ext uri="{BB962C8B-B14F-4D97-AF65-F5344CB8AC3E}">
        <p14:creationId xmlns:p14="http://schemas.microsoft.com/office/powerpoint/2010/main" val="20906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D95584FE-DB3F-4857-92A5-60AC0E6A5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F8166B1-DE9C-4B3F-B6E4-2FC397F3F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DFD9FCE-EEBD-444D-846E-0E28FB8EF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0DA2B-C8D8-4370-9902-DA8CB4559678}" type="datetimeFigureOut">
              <a:rPr lang="sl-SI" smtClean="0"/>
              <a:t>25. 03. 2026</a:t>
            </a:fld>
            <a:endParaRPr lang="sl-SI"/>
          </a:p>
        </p:txBody>
      </p:sp>
      <p:sp>
        <p:nvSpPr>
          <p:cNvPr id="5" name="Označba mesta noge 4">
            <a:extLst>
              <a:ext uri="{FF2B5EF4-FFF2-40B4-BE49-F238E27FC236}">
                <a16:creationId xmlns:a16="http://schemas.microsoft.com/office/drawing/2014/main" id="{1A1220A0-2127-46EC-B270-3082BB2C5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4CF0D6A1-9A9D-4727-A610-3792069F7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F16B2-35FA-41AF-8F53-019CF60CD7CE}" type="slidenum">
              <a:rPr lang="sl-SI" smtClean="0"/>
              <a:t>‹#›</a:t>
            </a:fld>
            <a:endParaRPr lang="sl-SI"/>
          </a:p>
        </p:txBody>
      </p:sp>
    </p:spTree>
    <p:extLst>
      <p:ext uri="{BB962C8B-B14F-4D97-AF65-F5344CB8AC3E}">
        <p14:creationId xmlns:p14="http://schemas.microsoft.com/office/powerpoint/2010/main" val="269907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A6DEDB0-5410-E649-A716-384F877EA8A6}"/>
              </a:ext>
            </a:extLst>
          </p:cNvPr>
          <p:cNvSpPr txBox="1"/>
          <p:nvPr/>
        </p:nvSpPr>
        <p:spPr>
          <a:xfrm>
            <a:off x="442914" y="1341438"/>
            <a:ext cx="7709994" cy="4285340"/>
          </a:xfrm>
          <a:prstGeom prst="rect">
            <a:avLst/>
          </a:prstGeom>
          <a:noFill/>
        </p:spPr>
        <p:txBody>
          <a:bodyPr wrap="square" lIns="0" tIns="0" rIns="0" bIns="0" rtlCol="0">
            <a:spAutoFit/>
          </a:bodyPr>
          <a:lstStyle/>
          <a:p>
            <a:pPr algn="ctr">
              <a:lnSpc>
                <a:spcPts val="2400"/>
              </a:lnSpc>
            </a:pPr>
            <a:endParaRPr lang="sl-SI" sz="3600" spc="-100" dirty="0">
              <a:solidFill>
                <a:schemeClr val="bg1"/>
              </a:solidFill>
              <a:effectLst/>
              <a:latin typeface="Arial" panose="020B0604020202020204" pitchFamily="34" charset="0"/>
            </a:endParaRPr>
          </a:p>
          <a:p>
            <a:pPr algn="ctr">
              <a:lnSpc>
                <a:spcPts val="2400"/>
              </a:lnSpc>
            </a:pPr>
            <a:endParaRPr lang="sl-SI" sz="3600" spc="-100" dirty="0">
              <a:solidFill>
                <a:schemeClr val="bg1"/>
              </a:solidFill>
              <a:effectLst/>
              <a:latin typeface="Georgia" panose="02040502050405020303" pitchFamily="18" charset="0"/>
            </a:endParaRPr>
          </a:p>
          <a:p>
            <a:pPr algn="ctr">
              <a:lnSpc>
                <a:spcPts val="2400"/>
              </a:lnSpc>
            </a:pPr>
            <a:r>
              <a:rPr lang="sl-SI" sz="3600" spc="-100" dirty="0">
                <a:solidFill>
                  <a:schemeClr val="bg1"/>
                </a:solidFill>
                <a:effectLst/>
                <a:latin typeface="Georgia" panose="02040502050405020303" pitchFamily="18" charset="0"/>
              </a:rPr>
              <a:t>ODLOK </a:t>
            </a:r>
          </a:p>
          <a:p>
            <a:pPr algn="ctr">
              <a:lnSpc>
                <a:spcPts val="2400"/>
              </a:lnSpc>
            </a:pPr>
            <a:r>
              <a:rPr lang="sl-SI" spc="-100" dirty="0">
                <a:solidFill>
                  <a:schemeClr val="bg1"/>
                </a:solidFill>
                <a:latin typeface="Georgia" panose="02040502050405020303" pitchFamily="18" charset="0"/>
              </a:rPr>
              <a:t>o</a:t>
            </a:r>
            <a:r>
              <a:rPr lang="sl-SI" spc="-100" dirty="0">
                <a:solidFill>
                  <a:schemeClr val="bg1"/>
                </a:solidFill>
                <a:effectLst/>
                <a:latin typeface="Georgia" panose="02040502050405020303" pitchFamily="18" charset="0"/>
              </a:rPr>
              <a:t> organiza</a:t>
            </a:r>
            <a:r>
              <a:rPr lang="sl-SI" spc="-100" dirty="0">
                <a:solidFill>
                  <a:schemeClr val="bg1"/>
                </a:solidFill>
                <a:latin typeface="Georgia" panose="02040502050405020303" pitchFamily="18" charset="0"/>
              </a:rPr>
              <a:t>ciji in delovnem področju</a:t>
            </a:r>
          </a:p>
          <a:p>
            <a:pPr algn="ctr">
              <a:lnSpc>
                <a:spcPts val="2400"/>
              </a:lnSpc>
            </a:pPr>
            <a:r>
              <a:rPr lang="sl-SI" spc="-100" dirty="0">
                <a:solidFill>
                  <a:schemeClr val="bg1"/>
                </a:solidFill>
                <a:latin typeface="Georgia" panose="02040502050405020303" pitchFamily="18" charset="0"/>
              </a:rPr>
              <a:t> Mestne uprave</a:t>
            </a:r>
            <a:r>
              <a:rPr lang="sl-SI" spc="-100" dirty="0">
                <a:solidFill>
                  <a:schemeClr val="bg1"/>
                </a:solidFill>
                <a:effectLst/>
                <a:latin typeface="Georgia" panose="02040502050405020303" pitchFamily="18" charset="0"/>
              </a:rPr>
              <a:t> Mestne občine Maribor</a:t>
            </a:r>
          </a:p>
          <a:p>
            <a:pPr algn="ctr">
              <a:lnSpc>
                <a:spcPts val="2400"/>
              </a:lnSpc>
            </a:pPr>
            <a:endParaRPr lang="sl-SI" sz="3600" spc="-100" dirty="0">
              <a:solidFill>
                <a:schemeClr val="bg1"/>
              </a:solidFill>
              <a:latin typeface="Georgia" panose="02040502050405020303" pitchFamily="18" charset="0"/>
            </a:endParaRPr>
          </a:p>
          <a:p>
            <a:pPr algn="ctr">
              <a:lnSpc>
                <a:spcPts val="2400"/>
              </a:lnSpc>
            </a:pPr>
            <a:r>
              <a:rPr lang="sl-SI" sz="3600" spc="-100" dirty="0">
                <a:solidFill>
                  <a:schemeClr val="bg1"/>
                </a:solidFill>
                <a:latin typeface="Georgia" panose="02040502050405020303" pitchFamily="18" charset="0"/>
              </a:rPr>
              <a:t>-</a:t>
            </a:r>
          </a:p>
          <a:p>
            <a:pPr algn="ctr">
              <a:lnSpc>
                <a:spcPts val="2400"/>
              </a:lnSpc>
            </a:pPr>
            <a:endParaRPr lang="sl-SI" sz="3600" spc="-100" dirty="0">
              <a:solidFill>
                <a:schemeClr val="bg1"/>
              </a:solidFill>
              <a:effectLst/>
              <a:latin typeface="Georgia" panose="02040502050405020303" pitchFamily="18" charset="0"/>
            </a:endParaRPr>
          </a:p>
          <a:p>
            <a:pPr algn="ctr">
              <a:lnSpc>
                <a:spcPts val="2400"/>
              </a:lnSpc>
            </a:pPr>
            <a:r>
              <a:rPr lang="sl-SI" sz="3600" spc="-100" dirty="0">
                <a:solidFill>
                  <a:schemeClr val="bg1"/>
                </a:solidFill>
                <a:latin typeface="Georgia" panose="02040502050405020303" pitchFamily="18" charset="0"/>
              </a:rPr>
              <a:t>KŽ, organi MU in podrejene NOE</a:t>
            </a:r>
            <a:endParaRPr lang="sl-SI" sz="3600" spc="-100" dirty="0">
              <a:solidFill>
                <a:schemeClr val="bg1"/>
              </a:solidFill>
              <a:effectLst/>
              <a:latin typeface="Georgia" panose="02040502050405020303" pitchFamily="18" charset="0"/>
            </a:endParaRPr>
          </a:p>
          <a:p>
            <a:pPr algn="ctr">
              <a:lnSpc>
                <a:spcPts val="2400"/>
              </a:lnSpc>
            </a:pPr>
            <a:endParaRPr lang="sl-SI" sz="3600" spc="-100" dirty="0">
              <a:solidFill>
                <a:schemeClr val="bg1"/>
              </a:solidFill>
              <a:latin typeface="Arial" panose="020B0604020202020204" pitchFamily="34" charset="0"/>
            </a:endParaRPr>
          </a:p>
          <a:p>
            <a:pPr algn="ctr">
              <a:lnSpc>
                <a:spcPts val="2400"/>
              </a:lnSpc>
            </a:pPr>
            <a:endParaRPr lang="sl-SI" sz="3600" spc="-100" dirty="0">
              <a:solidFill>
                <a:schemeClr val="bg1"/>
              </a:solidFill>
              <a:effectLst/>
              <a:latin typeface="Arial" panose="020B0604020202020204" pitchFamily="34" charset="0"/>
            </a:endParaRPr>
          </a:p>
          <a:p>
            <a:pPr algn="ctr">
              <a:lnSpc>
                <a:spcPts val="2400"/>
              </a:lnSpc>
            </a:pPr>
            <a:endParaRPr lang="sl-SI" sz="3600" spc="-100" dirty="0">
              <a:solidFill>
                <a:schemeClr val="bg1"/>
              </a:solidFill>
              <a:latin typeface="Arial" panose="020B0604020202020204" pitchFamily="34" charset="0"/>
            </a:endParaRPr>
          </a:p>
          <a:p>
            <a:pPr>
              <a:lnSpc>
                <a:spcPts val="2400"/>
              </a:lnSpc>
            </a:pPr>
            <a:endParaRPr lang="en-GB" dirty="0">
              <a:solidFill>
                <a:schemeClr val="bg1"/>
              </a:solidFill>
              <a:effectLst/>
              <a:latin typeface="Georgia" panose="02040502050405020303" pitchFamily="18" charset="0"/>
            </a:endParaRPr>
          </a:p>
          <a:p>
            <a:pPr>
              <a:lnSpc>
                <a:spcPts val="2400"/>
              </a:lnSpc>
            </a:pPr>
            <a:r>
              <a:rPr lang="en-GB" dirty="0">
                <a:solidFill>
                  <a:schemeClr val="bg1"/>
                </a:solidFill>
                <a:effectLst/>
                <a:latin typeface="Georgia" panose="02040502050405020303" pitchFamily="18" charset="0"/>
              </a:rPr>
              <a:t>Maribor, </a:t>
            </a:r>
            <a:r>
              <a:rPr lang="sl-SI" dirty="0">
                <a:solidFill>
                  <a:schemeClr val="bg1"/>
                </a:solidFill>
                <a:effectLst/>
                <a:latin typeface="Georgia" panose="02040502050405020303" pitchFamily="18" charset="0"/>
              </a:rPr>
              <a:t>marec </a:t>
            </a:r>
            <a:r>
              <a:rPr lang="en-GB" dirty="0">
                <a:solidFill>
                  <a:schemeClr val="bg1"/>
                </a:solidFill>
                <a:effectLst/>
                <a:latin typeface="Georgia" panose="02040502050405020303" pitchFamily="18" charset="0"/>
              </a:rPr>
              <a:t>202</a:t>
            </a:r>
            <a:r>
              <a:rPr lang="sl-SI" dirty="0">
                <a:solidFill>
                  <a:schemeClr val="bg1"/>
                </a:solidFill>
                <a:effectLst/>
                <a:latin typeface="Georgia" panose="02040502050405020303" pitchFamily="18" charset="0"/>
              </a:rPr>
              <a:t>6</a:t>
            </a:r>
            <a:r>
              <a:rPr lang="en-GB" dirty="0">
                <a:solidFill>
                  <a:schemeClr val="bg1"/>
                </a:solidFill>
                <a:effectLst/>
                <a:latin typeface="Georgia" panose="02040502050405020303" pitchFamily="18" charset="0"/>
              </a:rPr>
              <a:t> </a:t>
            </a:r>
          </a:p>
        </p:txBody>
      </p:sp>
      <p:pic>
        <p:nvPicPr>
          <p:cNvPr id="14" name="Picture 13">
            <a:extLst>
              <a:ext uri="{FF2B5EF4-FFF2-40B4-BE49-F238E27FC236}">
                <a16:creationId xmlns:a16="http://schemas.microsoft.com/office/drawing/2014/main" id="{AD64F877-253A-CF41-B076-4BA58F4D2A78}"/>
              </a:ext>
            </a:extLst>
          </p:cNvPr>
          <p:cNvPicPr>
            <a:picLocks noChangeAspect="1"/>
          </p:cNvPicPr>
          <p:nvPr/>
        </p:nvPicPr>
        <p:blipFill>
          <a:blip r:embed="rId3"/>
          <a:stretch>
            <a:fillRect/>
          </a:stretch>
        </p:blipFill>
        <p:spPr>
          <a:xfrm>
            <a:off x="442913" y="368300"/>
            <a:ext cx="2341991" cy="604800"/>
          </a:xfrm>
          <a:prstGeom prst="rect">
            <a:avLst/>
          </a:prstGeom>
        </p:spPr>
      </p:pic>
    </p:spTree>
    <p:extLst>
      <p:ext uri="{BB962C8B-B14F-4D97-AF65-F5344CB8AC3E}">
        <p14:creationId xmlns:p14="http://schemas.microsoft.com/office/powerpoint/2010/main" val="236808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016758"/>
          </a:xfrm>
          <a:prstGeom prst="rect">
            <a:avLst/>
          </a:prstGeom>
          <a:noFill/>
        </p:spPr>
        <p:txBody>
          <a:bodyPr wrap="square" lIns="0" tIns="0" rIns="0" bIns="0" rtlCol="0">
            <a:spAutoFit/>
          </a:bodyPr>
          <a:lstStyle/>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gospodarstvo, turizem in kmetijstvo</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ugodnega in spodbudnega okolja za razvoj gospodarstva in podjetništva v sodelovanju s pristojnimi institucijami (z Zavodom Republike Slovenije za zaposlovanje, Javnim skladom Republike Slovenije za podjetništvo, Agencijo Republike Slovenije za javnopravne evidence in storitve, Regionalno razvojno agencijo za Podravje - Maribor, Obrtno-podjetniško zbornico Slovenije, Gospodarsko zbornico Slovenije, Univerzo v Mariboru),</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povezave med mladimi iskalci zaposlitve, gospodarstveniki, izobraževalnimi institucijami,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pri vzpostavitvi območnih partnerstev (Partnerstvo za Pohorje, </a:t>
            </a:r>
            <a:r>
              <a:rPr lang="sl-SI" sz="1200" dirty="0" err="1">
                <a:effectLst/>
                <a:latin typeface="Arial" panose="020B0604020202020204" pitchFamily="34" charset="0"/>
                <a:ea typeface="Times New Roman" panose="02020603050405020304" pitchFamily="18" charset="0"/>
                <a:cs typeface="Arial" panose="020B0604020202020204" pitchFamily="34" charset="0"/>
              </a:rPr>
              <a:t>Invest</a:t>
            </a:r>
            <a:r>
              <a:rPr lang="sl-SI" sz="1200" dirty="0">
                <a:effectLst/>
                <a:latin typeface="Arial" panose="020B0604020202020204" pitchFamily="34" charset="0"/>
                <a:ea typeface="Times New Roman" panose="02020603050405020304" pitchFamily="18" charset="0"/>
                <a:cs typeface="Arial" panose="020B0604020202020204" pitchFamily="34" charset="0"/>
              </a:rPr>
              <a:t> in Podravje…),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projektno financiranje razvojnih projektov za pospeševanje razvoja  podjetništva,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iskanje možnosti pridobitve evropskih finančnih sredstev in sofinanciranje podjetniških, inovacijskih in tehnoloških inkubatorjev, parkov,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strateško načrtovanje turizma na lokalni, regionalni in državni ravni po načelu trajnostnega razvoja z upoštevanjem trendov na svetovnem turističnem trgu, s pomočjo lokalne turistične organizacije Zavod za turizem Maribor in Regionalno razvojno agencijo za Podravje – Maribor,</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in izvajanje ukrepov, smernic, priporočil s področja podjetništva, kmetijstva, obrti, trgovine, turizma in drugih gospodarskih dejavnosti za trajnostni gospodarski razvoj,</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izterjave turistične in promocijske takse vključno s koordinacijo namestitvenih obratov, računovodskim knjiženjem, v skladu z upravnimi postopki in v sodelovanju z medobčinskim inšpektoratom ter poročanjem na STO glede promocijske takse,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v zvezi s prijavo obratovalnih časov gostinskih obratov,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ugodnega in spodbudnega okolja za razvoj kmetijstva,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aktivnosti v zvezi z ocenjevanjem škode po naravnih nesrečah v kmetijski proizvodnji,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povezovanje lokalnih skupnosti v okviru lokalnih akcijskih skupin za izvajanje razvojnih programov podeželja za pospešen razvoj kmetijstva, podjetništva in nekmetijskih dejavnosti na podeželju,</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aktivnosti za izvajanje obvezne javne gospodarske službe za zapuščene živali,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strukturnih ukrepov v kmetijstvu in živilstvu z investicijami v kmetijstvo in ukrepov za izvajanje obrambe pred točo z letali,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spodbujanje in ohranjanje kmetijskega gospodarstva za naložbe kmetijske in v nekmetijske dejavnosti na kmetijah, predvsem za dejavnosti turizma in gozdarstva z javnimi razpisi »de </a:t>
            </a:r>
            <a:r>
              <a:rPr lang="sl-SI" sz="1200" dirty="0" err="1">
                <a:effectLst/>
                <a:latin typeface="Arial" panose="020B0604020202020204" pitchFamily="34" charset="0"/>
                <a:ea typeface="Times New Roman" panose="02020603050405020304" pitchFamily="18" charset="0"/>
                <a:cs typeface="Arial" panose="020B0604020202020204" pitchFamily="34" charset="0"/>
              </a:rPr>
              <a:t>minimis</a:t>
            </a:r>
            <a:r>
              <a:rPr lang="sl-SI" sz="1200" dirty="0">
                <a:effectLst/>
                <a:latin typeface="Arial" panose="020B0604020202020204" pitchFamily="34" charset="0"/>
                <a:ea typeface="Times New Roman" panose="02020603050405020304" pitchFamily="18" charset="0"/>
                <a:cs typeface="Arial" panose="020B0604020202020204" pitchFamily="34" charset="0"/>
              </a:rPr>
              <a:t>« za razvoj kmetijstva na podeželju.</a:t>
            </a: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07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478423"/>
          </a:xfrm>
          <a:prstGeom prst="rect">
            <a:avLst/>
          </a:prstGeom>
          <a:noFill/>
        </p:spPr>
        <p:txBody>
          <a:bodyPr wrap="square" lIns="0" tIns="0" rIns="0" bIns="0" rtlCol="0">
            <a:spAutoFit/>
          </a:bodyPr>
          <a:lstStyle/>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nepremičnine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vodenja evidence nepremičnin v lasti MOM  ter usklajevanje evidenc z drugimi upravljalci nepremičnega premoženja MOM in registrom osnovnih sredstev,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upravljanje z nepremičnim premoženjem MOM, razen nepremičnin in nalog, za katere so pristojni drugi organi mestne uprave, ožji deli občine (mestne četrti in krajevne skupnosti), javni zavodi in javni skladi,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strokovno tehničnih opravil na področju koordiniranja vzdrževanja zemljišč v lasti MOM s koncesionarjem (košnja, obrezi dreves, odstranjevanje podrtih dreves, prodaja lesa, čiščenje),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funkcionalno urejenost nepremičnega premoženja MOM,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razpolaganja in pridobivanja nepremičnega premoženja, razen nalog, za katera so pristojni drugi upravljavci nepremičnega  premoženja (priprava načrta ravnanja, izvajanje postopkov prodaje z metodami javne dražbe, javnega zbiranja ponudb in neposredne pogodbe (razen stavbnih zemljišč), priprava prodajnih ali menjalnih pogodb izvajanje postopkov pridobivanje nepremičnega premoženja),  oddajanje v najem in v brezplačno uporabo,</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strokovno-tehnična opravila na področju pravnega urejanja nepremičnega premoženja (pomoč pri urejanju zemljiškoknjižnega stanja nepremičnin, pomoč pri urejanju vpisa nepremičnin v kataster stavb oziroma zemljiški kataster, urejanje vpisa nepremičnin v centralno evidenco nepremičnega premoženja in v evidenco, ki ureja materialno in finančno poslovanje, urejanje medsebojnih razmerij med etažnimi lastniki, sodelovanje z upravniki stavb, urejanje razmerij z dobavitelji, ki zagotavljajo normalno rabo nepremičnine),</a:t>
            </a:r>
          </a:p>
          <a:p>
            <a:pPr marL="171450" lvl="0" indent="-171450" algn="just">
              <a:buFontTx/>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gozdov in gozdov s posebnim namenom</a:t>
            </a:r>
            <a:r>
              <a:rPr lang="sl-SI" sz="1200" dirty="0">
                <a:effectLst/>
                <a:latin typeface="Arial" panose="020B0604020202020204" pitchFamily="34" charset="0"/>
                <a:ea typeface="Times New Roman" panose="02020603050405020304" pitchFamily="18" charset="0"/>
                <a:cs typeface="Arial" panose="020B0604020202020204" pitchFamily="34" charset="0"/>
              </a:rPr>
              <a:t>,</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vpis in izbris iz registra upravnikov večstanovanjskih stavb ter izdaja potrdila o vpisu v register,</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strokovna opravila vezana na področje stanovanj v lasti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popisa, koordiniranja in financiranja nalog za stanovanja v lasti MOM in v upravljanju Javnega medobčinskega stanovanjskega sklada Maribor,</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preverjanje višine neprofitne najemnine,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povezanih z izvajanjem pravilnika, ki določa sofinanciranje obnove nepremične kulturne dediščine v Mestni občini Maribor,</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aktivnosti v zvezi z ocenjevanjem škode po naravnih nesrečah na nepremičnem premoženju MOM, ki je v upravljanju urada,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tehničnih, servisnih ter drugih nalog in storitev na upravnih objektih in opremi, ki je v lasti MOM, </a:t>
            </a:r>
          </a:p>
          <a:p>
            <a:pPr lvl="0" algn="just"/>
            <a:endParaRPr lang="sl-SI" sz="1200" dirty="0">
              <a:latin typeface="Arial" panose="020B0604020202020204" pitchFamily="34" charset="0"/>
              <a:ea typeface="Times New Roman" panose="02020603050405020304" pitchFamily="18" charset="0"/>
              <a:cs typeface="Arial" panose="020B0604020202020204" pitchFamily="34" charset="0"/>
            </a:endParaRPr>
          </a:p>
          <a:p>
            <a:pPr lvl="0" algn="ctr"/>
            <a:r>
              <a:rPr lang="sl-SI"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sl-SI"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09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3046988"/>
          </a:xfrm>
          <a:prstGeom prst="rect">
            <a:avLst/>
          </a:prstGeom>
          <a:noFill/>
        </p:spPr>
        <p:txBody>
          <a:bodyPr wrap="square" lIns="0" tIns="0" rIns="0" bIns="0" rtlCol="0">
            <a:spAutoFit/>
          </a:bodyPr>
          <a:lstStyle/>
          <a:p>
            <a:pPr lvl="0" algn="just"/>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sl-SI"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vzdrževanje in čiščenje upravnih objektov, prostorov in okolice, opreme in službenih vozil,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postopkov JN iz področja MTS in drugih služb (skupna javna naročila): JN za zavarovanje objektov in vozil, JN za varovanje objektov, JN za dobavo električne energije, JN za dobavo toaletnih in čistilnih potrebščin, JN za vzdrževanje avtoparka, nabavo osnovnih sredstev, pisarniškega pohištva in opreme ter nabavo pisarniškega, potrošnega in drugega materiala in energentov (gorivo, elektrika, voda, plin idr.) in manjša JN za razne storitve in manjše nabave (potrošni material za vzdrževanje upravnih objektov, naročilo vizitk, servis službenih koles,….),</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evidence rezervacije službenih vozil,</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pregled in potrjevanje računov v programu Cadis za vse obratovalne stroške upravnih objektov MOM in drugih naročenih storitev in blaga,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opravil v relaciji na počitniške kapacitete (vodenje postopka oddaje kapacitet za letovanje zaposlenih, plačevanje obratovalnih stroškov,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poročanje premikov osnovnih sredstev računovodstvu,</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medletne evidence osnovnih sredstev s  predlogom za odpis,</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registra upravnikov večstanovanjskih stavb (vpis in izbris iz registra ter izdaja potrdil o vpisu v register),</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preveritev višine neprofitne najemnine</a:t>
            </a:r>
            <a:r>
              <a:rPr lang="sl-SI" sz="1200" dirty="0">
                <a:latin typeface="Arial" panose="020B0604020202020204" pitchFamily="34" charset="0"/>
                <a:ea typeface="Times New Roman" panose="02020603050405020304" pitchFamily="18" charset="0"/>
                <a:cs typeface="Arial" panose="020B0604020202020204" pitchFamily="34" charset="0"/>
              </a:rPr>
              <a:t>.</a:t>
            </a:r>
            <a:r>
              <a:rPr lang="sl-SI" sz="1200" dirty="0">
                <a:effectLst/>
                <a:latin typeface="Arial" panose="020B0604020202020204" pitchFamily="34" charset="0"/>
                <a:ea typeface="Times New Roman" panose="02020603050405020304" pitchFamily="18" charset="0"/>
                <a:cs typeface="Arial" panose="020B0604020202020204" pitchFamily="34" charset="0"/>
              </a:rPr>
              <a:t> </a:t>
            </a:r>
          </a:p>
          <a:p>
            <a:pPr marL="171450" lvl="0" indent="-171450" algn="just">
              <a:buFontTx/>
              <a:buChar char="-"/>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78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2" y="1126776"/>
            <a:ext cx="8139616" cy="4307269"/>
          </a:xfrm>
          <a:prstGeom prst="rect">
            <a:avLst/>
          </a:prstGeom>
          <a:noFill/>
        </p:spPr>
        <p:txBody>
          <a:bodyPr wrap="square" lIns="0" tIns="0" rIns="0" bIns="0" rtlCol="0">
            <a:spAutoFit/>
          </a:bodyPr>
          <a:lstStyle/>
          <a:p>
            <a:pPr algn="ctr">
              <a:lnSpc>
                <a:spcPts val="4800"/>
              </a:lnSpc>
            </a:pPr>
            <a:endParaRPr lang="sl-SI" sz="2800" b="1" spc="-100" dirty="0">
              <a:solidFill>
                <a:srgbClr val="E62D36"/>
              </a:solidFill>
              <a:latin typeface="Georgia" panose="02040502050405020303" pitchFamily="18" charset="0"/>
              <a:cs typeface="Times New Roman" panose="02020603050405020304" pitchFamily="18" charset="0"/>
            </a:endParaRPr>
          </a:p>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Urad za razvojne projekte in investicije</a:t>
            </a:r>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a:t>
            </a:r>
            <a:r>
              <a:rPr lang="en-SI" sz="1200" dirty="0">
                <a:effectLst/>
                <a:latin typeface="Arial" panose="020B0604020202020204" pitchFamily="34" charset="0"/>
                <a:ea typeface="Calibri" panose="020F0502020204030204" pitchFamily="34" charset="0"/>
                <a:cs typeface="Arial" panose="020B0604020202020204" pitchFamily="34" charset="0"/>
              </a:rPr>
              <a:t>za </a:t>
            </a:r>
            <a:r>
              <a:rPr lang="sl-SI" sz="1200" dirty="0">
                <a:effectLst/>
                <a:latin typeface="Arial" panose="020B0604020202020204" pitchFamily="34" charset="0"/>
                <a:ea typeface="Calibri" panose="020F0502020204030204" pitchFamily="34" charset="0"/>
                <a:cs typeface="Arial" panose="020B0604020202020204" pitchFamily="34" charset="0"/>
              </a:rPr>
              <a:t>razvojne projekte in investicije opravlja naloge, ki se nanašajo predvsem na:</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sodelovanje z ministrstvi in agencijami za regionalni razvoj ter podajanje predlogov pristojnim </a:t>
            </a:r>
            <a:r>
              <a:rPr lang="pl-PL" sz="1200" dirty="0">
                <a:latin typeface="Arial" panose="020B0604020202020204" pitchFamily="34" charset="0"/>
                <a:ea typeface="Times New Roman" panose="02020603050405020304" pitchFamily="18" charset="0"/>
                <a:cs typeface="Arial" panose="020B0604020202020204" pitchFamily="34" charset="0"/>
              </a:rPr>
              <a:t>občinskim organom </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r>
              <a:rPr lang="pl-PL" sz="1200" dirty="0">
                <a:latin typeface="Arial" panose="020B0604020202020204" pitchFamily="34" charset="0"/>
                <a:ea typeface="Times New Roman" panose="02020603050405020304" pitchFamily="18" charset="0"/>
                <a:cs typeface="Arial" panose="020B0604020202020204" pitchFamily="34" charset="0"/>
              </a:rPr>
              <a:t>        </a:t>
            </a:r>
            <a:r>
              <a:rPr lang="pl-PL" sz="1200" dirty="0">
                <a:effectLst/>
                <a:latin typeface="Arial" panose="020B0604020202020204" pitchFamily="34" charset="0"/>
                <a:ea typeface="Times New Roman" panose="02020603050405020304" pitchFamily="18" charset="0"/>
                <a:cs typeface="Arial" panose="020B0604020202020204" pitchFamily="34" charset="0"/>
              </a:rPr>
              <a:t>o vključevanju v razvojne programe,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pripravo oziroma sodelovanje pri pripravi strokovne dokumentacije pri sprejemanju in izvajanju razvojnih projektov,</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načrtovanje, koordiniranje in izvajanje investicij in investicijskega vzdrževanja nepremičnega premoženja MOM, razen tistih, za katere je pristojen Urad za mobilnost, infrastrukturo in okolje,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usklajevanje in vodenje aktivnosti mestne uprave v procesih povezovanja MOM v projekte Evropske unije</a:t>
            </a:r>
            <a:r>
              <a:rPr lang="sl-SI" sz="1200" dirty="0">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opravljanje drugih nalog z delovnega področja urada.</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endParaRPr lang="sl-SI" sz="1200" b="1" spc="-100" dirty="0">
              <a:solidFill>
                <a:srgbClr val="E62D36"/>
              </a:solidFill>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F05202E4-D743-0208-6D1A-7C9037A0CD5D}"/>
              </a:ext>
            </a:extLst>
          </p:cNvPr>
          <p:cNvPicPr>
            <a:picLocks noChangeAspect="1"/>
          </p:cNvPicPr>
          <p:nvPr/>
        </p:nvPicPr>
        <p:blipFill>
          <a:blip r:embed="rId3"/>
          <a:stretch>
            <a:fillRect/>
          </a:stretch>
        </p:blipFill>
        <p:spPr>
          <a:xfrm>
            <a:off x="9596438" y="947857"/>
            <a:ext cx="1625656" cy="4295775"/>
          </a:xfrm>
          <a:prstGeom prst="rect">
            <a:avLst/>
          </a:prstGeom>
        </p:spPr>
      </p:pic>
    </p:spTree>
    <p:extLst>
      <p:ext uri="{BB962C8B-B14F-4D97-AF65-F5344CB8AC3E}">
        <p14:creationId xmlns:p14="http://schemas.microsoft.com/office/powerpoint/2010/main" val="140281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384487"/>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investicije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organiziranje in koordiniranje investicij nepremičnega premoženja MOM, razen tistih, za katere je pristojen Urad za mobilnost, infrastrukturo in okolje,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pri pripravi in izvedbi arhitekturnih natečajev,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usklajevanje in vodenje aktivnosti z izdelovalci investicijske dokumentacije,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usklajevanje in vodenje aktivnosti v okviru procesa izdelave projektne dokumentacije,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vseh aktivnosti za pridobitev gradbenih in ostalih upravnih dovoljenj na področju izvajanja investicijskih vlaganj,</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usklajevanje in vodenje aktivnosti v postopkih za izbor izvajalcev pri gradnji in nabavi opreme,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investicij od priprave izvedbe ter  končne predaje objekta uporabniku,</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izdelava metodologije načrtovanja, spremljanja, izvedbe in nadzora nad izvajanjem investicij.</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rPr>
              <a:t>Sektor za razvojne projekte</a:t>
            </a: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organiziranje in koordiniranje dela razvojnih projektov MOM,</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sodelovanje z ministrstvi in agencijami za regionalni razvoj ter podajanje predlogov pristojnim občinskim organom o vključevanju v razvojne programe,</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oziroma sodelovanje pri pripravi strokovne dokumentacije pri sprejemanju in izvajanju razvojnih projektov,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sodelovanje z drugimi organi in institucijami s področja razvoja (KRVS, RRA) in koordiniranje delovanja RRA na podlagi zakona, ki ureja spodbujanje skladnega regionalnega razvoja,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usklajevanje in vodenje aktivnosti mestne uprave v procesih povezovanja MOM v projekte Evropske unije,</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podatkovne baze projektov sofinanciranih iz evropskih in drugih virov ter oddanih prijavnic za pridobitev sofinanciranja novih projektov.</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9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4091826"/>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endParaRPr>
          </a:p>
          <a:p>
            <a:pPr lvl="0" algn="just"/>
            <a:r>
              <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rPr>
              <a:t>Sektor za investicijsko vzdrževanje</a:t>
            </a:r>
          </a:p>
          <a:p>
            <a:pPr marL="171450" lvl="0" indent="-171450" algn="just">
              <a:buFontTx/>
              <a:buChar char="-"/>
            </a:pPr>
            <a:endParaRPr lang="sl-SI" sz="14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načrtovanje, koordiniranje in izvajanje investicijskega vzdrževanja in interventnega investicijskega vzdrževanja ter obnove opreme nepremičnega premoženja MOM, razen tistih, za katere je pristojen Urad za mobilnost, infrastrukturo in okolje,</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sodelovanje z notranjimi organizacijskimi enotami, pristojnimi za zgoraj naštete vsebine na področju urbanističnega načrtovanja in pri načrtovanju investicijskega plana,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sodelovanje z drugimi organi mestne uprave ter drugimi pristojnimi organi in institucijami z namenom smotrne in učinkovite izvedbe posamezne investicije.</a:t>
            </a:r>
          </a:p>
          <a:p>
            <a:pPr lvl="0" algn="just"/>
            <a:endPar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endParaRPr>
          </a:p>
          <a:p>
            <a:pPr lvl="0" algn="just"/>
            <a:endPar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endParaRPr>
          </a:p>
          <a:p>
            <a:pPr lvl="0" algn="just"/>
            <a:endPar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endParaRPr>
          </a:p>
          <a:p>
            <a:pPr lvl="0" algn="just"/>
            <a:endPar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endParaRPr>
          </a:p>
          <a:p>
            <a:pPr lvl="0" algn="just"/>
            <a:endPar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78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44474"/>
            <a:ext cx="10111493" cy="3876382"/>
          </a:xfrm>
          <a:prstGeom prst="rect">
            <a:avLst/>
          </a:prstGeom>
          <a:noFill/>
        </p:spPr>
        <p:txBody>
          <a:bodyPr wrap="square" lIns="0" tIns="0" rIns="0" bIns="0" rtlCol="0">
            <a:spAutoFit/>
          </a:bodyPr>
          <a:lstStyle/>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Urad za splošne zadeve</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a:t>
            </a:r>
            <a:r>
              <a:rPr lang="en-SI" sz="1200" dirty="0">
                <a:effectLst/>
                <a:latin typeface="Arial" panose="020B0604020202020204" pitchFamily="34" charset="0"/>
                <a:ea typeface="Calibri" panose="020F0502020204030204" pitchFamily="34" charset="0"/>
                <a:cs typeface="Arial" panose="020B0604020202020204" pitchFamily="34" charset="0"/>
              </a:rPr>
              <a:t>za </a:t>
            </a:r>
            <a:r>
              <a:rPr lang="sl-SI" sz="1200" dirty="0">
                <a:effectLst/>
                <a:latin typeface="Arial" panose="020B0604020202020204" pitchFamily="34" charset="0"/>
                <a:ea typeface="Calibri" panose="020F0502020204030204" pitchFamily="34" charset="0"/>
                <a:cs typeface="Arial" panose="020B0604020202020204" pitchFamily="34" charset="0"/>
              </a:rPr>
              <a:t>splošne zadeve opravlja spremljajoče, metodološke, strokovno tehnične in druge sorodne naloge, </a:t>
            </a: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ki se nanašajo predvsem na:</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področje informatike in digitalizacijo poslovanja,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upravljanje oz. poslovanje z dokumentarnim gradivom,</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upravljanje kakovosti,</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pravne zadeve,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upravljanje s kadrovskimi viri,</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vodenje postopkov javnih naročil,</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zagotavljanje pravne pomoči s področja dela, opravljanje pregledov poslov s področja dela in </a:t>
            </a:r>
          </a:p>
          <a:p>
            <a:pPr lvl="0" algn="just"/>
            <a:r>
              <a:rPr lang="pl-PL" sz="1200" dirty="0">
                <a:effectLst/>
                <a:latin typeface="Arial" panose="020B0604020202020204" pitchFamily="34" charset="0"/>
                <a:ea typeface="Times New Roman" panose="02020603050405020304" pitchFamily="18" charset="0"/>
                <a:cs typeface="Arial" panose="020B0604020202020204" pitchFamily="34" charset="0"/>
              </a:rPr>
              <a:t>        dajanje soglasij za njihovo sklenitev,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drugih nalog z delovnega področja urada</a:t>
            </a:r>
            <a:r>
              <a:rPr lang="sl-SI" sz="1200" dirty="0">
                <a:effectLst/>
                <a:latin typeface="Arial" panose="020B0604020202020204" pitchFamily="34" charset="0"/>
                <a:ea typeface="Times New Roman" panose="02020603050405020304" pitchFamily="18" charset="0"/>
                <a:cs typeface="Arial" panose="020B0604020202020204" pitchFamily="34" charset="0"/>
              </a:rPr>
              <a:t>.</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lvl="0" algn="just"/>
            <a:endParaRPr lang="sl-SI" sz="1200" b="1" spc="-100" dirty="0">
              <a:solidFill>
                <a:srgbClr val="E62D36"/>
              </a:solidFill>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6C006C31-3DFB-78E9-E9FA-B32263AA1BB5}"/>
              </a:ext>
            </a:extLst>
          </p:cNvPr>
          <p:cNvPicPr>
            <a:picLocks noChangeAspect="1"/>
          </p:cNvPicPr>
          <p:nvPr/>
        </p:nvPicPr>
        <p:blipFill>
          <a:blip r:embed="rId3"/>
          <a:stretch>
            <a:fillRect/>
          </a:stretch>
        </p:blipFill>
        <p:spPr>
          <a:xfrm>
            <a:off x="9138219" y="744424"/>
            <a:ext cx="1698895" cy="5636846"/>
          </a:xfrm>
          <a:prstGeom prst="rect">
            <a:avLst/>
          </a:prstGeom>
        </p:spPr>
      </p:pic>
    </p:spTree>
    <p:extLst>
      <p:ext uri="{BB962C8B-B14F-4D97-AF65-F5344CB8AC3E}">
        <p14:creationId xmlns:p14="http://schemas.microsoft.com/office/powerpoint/2010/main" val="389748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66916" y="1032387"/>
            <a:ext cx="10111493" cy="4278094"/>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digitalizacijo procesov, informatiko in upravno poslovanje</a:t>
            </a:r>
          </a:p>
          <a:p>
            <a:pPr marL="171450" lvl="0" indent="-171450" algn="just">
              <a:buFontTx/>
              <a:buChar char="-"/>
            </a:pPr>
            <a:endParaRPr lang="sl-SI" sz="1200" dirty="0">
              <a:effectLst/>
              <a:latin typeface="Georgia" panose="02040502050405020303" pitchFamily="18"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vzpostavitev in delovanje informacijskega in komunikacijskega sistema (podpora in skrb za delovanje lokalnega žičnega in brezžičnega omrežja ter internetne povezave na poslovnih lokacijah),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podpore in skrb za strojno, komunikacijsko ter namensko in sistemsko programsko opremo zaposlenih in delovanje IP telefonije,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podpore pri delovanju centraliziranega sistema večfunkcijskih naprav,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na področju informacijske varnostne politike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podpore delovanju poslovnega strežniškega sistema, geoinformacijskega strežniškega sistema in strežniškega sistema prekrškovnega organa,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vzdrževanje, razvoj, posodabljanje oz. aktualnost informacijske infrastrukture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in podpora na segmentu delovanja fizične in mobilne internetne povezave s področja prometa (parkomati, vstopno/izstopne točke omejenega prometa, prometne kamere),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prehod poslovanja in procesov v smeri brezpapirnega poslovanja,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na področju digitalnega razvoja in inovacij (podaja predlogov inovativnih rešitev in optimizacijo procesov poslovanja),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interno spodbujanje razvoja oz. krepitve digitalnih kompetenc in spretnosti zaposlenih,</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izvajanje upravnega poslovanja in arhiviranja dokumentarnega gradiva,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nudenje splošnih informacij iz pristojnosti MOM ter svetovanje in usmerjanje strank,</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sprejem vlog,</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izvajanje splošnih, strokovnih, administrativnih in tehničnih opravil za potrebe MOM.</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lvl="0" algn="ct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0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66916" y="1032387"/>
            <a:ext cx="10111493" cy="4401205"/>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ctr"/>
            <a:endParaRPr lang="sl-SI" sz="2000" dirty="0">
              <a:solidFill>
                <a:srgbClr val="FF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lvl="0" algn="ct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pravne zadeve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strokovno sodelovanje in podpora organom mestne uprave na pravnem področju,</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pri pravnih poslih,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podaja pravnih mnenj v zadevah, ki so v pristojnosti MOM,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upravnih postopkov na drugi stopnji,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predlogov za poravnave,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zastopanje MOM v sodnih in upravnih postopkih ter postopkih mediacije,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evidenc sodnih in drugih zadev iz svoje pristojnosti dela.</a:t>
            </a: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javna naročila</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izvedba postopkov javnega naročanja po zakonu o javnem naročanju za vse organe mestne uprave in na podlagi pooblastila za druge naročnike,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svetovanja na področju javnih naročil,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predrevizijskih postopkov,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nadzora v zvezi z naročanji, ki jih izvajajo drugi organi mestne uprave in drugih nalog v skladu z zakonom, ki ureja javno naročanje.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ct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07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66916" y="1032387"/>
            <a:ext cx="10111493" cy="3631763"/>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ctr"/>
            <a:endParaRPr lang="sl-SI" sz="2000" dirty="0">
              <a:solidFill>
                <a:srgbClr val="FF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lvl="0" algn="ct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kadrovsko poslovanje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pri pripravi internih aktov s področja delovnega prava oz. sistema javnih uslužbencev,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urejanje in izvedba formalno-pravih postopkov zaposlovanja ter strokovno sodelovanje pri izboru kadra,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načrtovanje, usmerjanje, organiziranje in spremljanje izobraževanja in strokovnega usposabljanja zaposlenih v mestni upravi,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kadrovsko informiranost zaposlenih,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administrativno spremljanje zaposlenih,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preučevanje strukture zaposlenih ter spremljanje kompetenc in razvoja kadrov (s ciljem doseganja maksimalne izrabe kadrovskih virov),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spremljanje in izvajanje delovno-pravne in uslužbenske zakonodaje za zaposlene v MOM (v skladu z zakonom, ki ureja delovna razmerja, zakonom o javnih uslužbencih in zakonom, ki ureja sistemu plač v javnem sektorju ter podzakonskimi predpisi),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podatkov za obračun plač (ter drugih stroškov v zvezi z delom) zaposlenim v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predpisanih evidenc s področja zakona, ki ureja evidence na področju dela in socialne varnosti,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izvajanje in implementacijo določil zakona, ki ureja segment varnosti in zdravja pri delu, zdravstvene preventive ter varstva pred požarom,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poročil, analiz ter drugih podatkov in informacij, ki so podlaga za odločanje.</a:t>
            </a: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lvl="0" algn="ct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49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169044"/>
          </a:xfrm>
          <a:prstGeom prst="rect">
            <a:avLst/>
          </a:prstGeom>
          <a:noFill/>
        </p:spPr>
        <p:txBody>
          <a:bodyPr wrap="square" lIns="0" tIns="0" rIns="0" bIns="0" rtlCol="0">
            <a:spAutoFit/>
          </a:bodyPr>
          <a:lstStyle/>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Kabinet župana</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Kabinet župana opravlja naloge, ki se nanašajo predvsem na:</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svetovalne, strokovne in organizacijske zadeve za potrebe župana in podžupanov,</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področje komuniciranja in odnose z javnostmi,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načrtovanje, organizacijo in skrb za uveljavljanje standardov kakovosti v protokolarnem nastopu MOM,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celostne podobe MOM ter načrtovanje in koordinacijo promocijske politike MOM,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področje medobčinskega, medmestnega in mednarodnega sodelovanja,</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skrbništvo centralnega registra tveganj in načrta integritete MOM,</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sprejem in obravnavo pobud in pritožb občanov MOM ter drugih fizičnih in pravnih oseb,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strokovna, organizacijska in druga administrativno-tehnična opravila za delovanje mestnega sveta, njegovih teles in nadzornega odbora,</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področje delovanja ter poslovanja krajevnih skupnosti in mestnih četrti,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podporno administrativnih nalog za mestnega menedžerja,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opravila za druge organe MOM s področij, ki jih ne pokrivajo drugi organi mestne uprave,</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administrativno-tehničnih nalog ter drugih zadev s svojega delovnega področja</a:t>
            </a:r>
            <a:r>
              <a:rPr lang="sl-SI" sz="1200" dirty="0">
                <a:effectLst/>
                <a:latin typeface="Arial" panose="020B0604020202020204" pitchFamily="34" charset="0"/>
                <a:ea typeface="Calibri" panose="020F0502020204030204" pitchFamily="34" charset="0"/>
                <a:cs typeface="Arial" panose="020B0604020202020204" pitchFamily="34" charset="0"/>
              </a:rPr>
              <a:t>.</a:t>
            </a:r>
          </a:p>
          <a:p>
            <a:pPr lvl="0" algn="just"/>
            <a:endParaRPr lang="sl-SI" sz="1200" spc="-100" dirty="0">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3" name="Slika 2">
            <a:extLst>
              <a:ext uri="{FF2B5EF4-FFF2-40B4-BE49-F238E27FC236}">
                <a16:creationId xmlns:a16="http://schemas.microsoft.com/office/drawing/2014/main" id="{EFB136A0-BFBD-04D0-95A6-5703B80398BB}"/>
              </a:ext>
            </a:extLst>
          </p:cNvPr>
          <p:cNvPicPr>
            <a:picLocks noChangeAspect="1"/>
          </p:cNvPicPr>
          <p:nvPr/>
        </p:nvPicPr>
        <p:blipFill>
          <a:blip r:embed="rId3"/>
          <a:stretch>
            <a:fillRect/>
          </a:stretch>
        </p:blipFill>
        <p:spPr>
          <a:xfrm>
            <a:off x="5781367" y="1721722"/>
            <a:ext cx="5978659" cy="1603703"/>
          </a:xfrm>
          <a:prstGeom prst="rect">
            <a:avLst/>
          </a:prstGeom>
        </p:spPr>
      </p:pic>
    </p:spTree>
    <p:extLst>
      <p:ext uri="{BB962C8B-B14F-4D97-AF65-F5344CB8AC3E}">
        <p14:creationId xmlns:p14="http://schemas.microsoft.com/office/powerpoint/2010/main" val="397160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8989879" cy="4245714"/>
          </a:xfrm>
          <a:prstGeom prst="rect">
            <a:avLst/>
          </a:prstGeom>
          <a:noFill/>
        </p:spPr>
        <p:txBody>
          <a:bodyPr wrap="square" lIns="0" tIns="0" rIns="0" bIns="0" rtlCol="0">
            <a:spAutoFit/>
          </a:bodyPr>
          <a:lstStyle/>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Urad </a:t>
            </a:r>
            <a:r>
              <a:rPr lang="pl-PL" sz="2800" b="1" spc="-100" dirty="0">
                <a:solidFill>
                  <a:srgbClr val="E62D36"/>
                </a:solidFill>
                <a:latin typeface="Georgia" panose="02040502050405020303" pitchFamily="18" charset="0"/>
                <a:cs typeface="Times New Roman" panose="02020603050405020304" pitchFamily="18" charset="0"/>
              </a:rPr>
              <a:t>za prostor in bivanjski razvoj</a:t>
            </a:r>
            <a:endParaRPr lang="sl-SI" sz="2800" b="1" spc="-100" dirty="0">
              <a:solidFill>
                <a:srgbClr val="E62D36"/>
              </a:solidFill>
              <a:latin typeface="Georgia" panose="02040502050405020303" pitchFamily="18" charset="0"/>
              <a:cs typeface="Times New Roman" panose="02020603050405020304" pitchFamily="18"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a:t>
            </a:r>
            <a:r>
              <a:rPr lang="pl-PL" sz="1200" dirty="0">
                <a:effectLst/>
                <a:latin typeface="Arial" panose="020B0604020202020204" pitchFamily="34" charset="0"/>
                <a:ea typeface="Calibri" panose="020F0502020204030204" pitchFamily="34" charset="0"/>
                <a:cs typeface="Arial" panose="020B0604020202020204" pitchFamily="34" charset="0"/>
              </a:rPr>
              <a:t>za prostor in bivanjski razvoj opravlja</a:t>
            </a:r>
            <a:r>
              <a:rPr lang="sl-SI" sz="1200" dirty="0">
                <a:effectLst/>
                <a:latin typeface="Arial" panose="020B0604020202020204" pitchFamily="34" charset="0"/>
                <a:ea typeface="Calibri" panose="020F0502020204030204" pitchFamily="34" charset="0"/>
                <a:cs typeface="Arial" panose="020B0604020202020204" pitchFamily="34" charset="0"/>
              </a:rPr>
              <a:t> naloge, ki se nanašajo predvsem na:</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pripravo in vodenje postopkov prostorskih strateških, planskih in izvedbenih aktov,</a:t>
            </a:r>
          </a:p>
          <a:p>
            <a:pPr marL="342900" lvl="0" indent="-342900" algn="just">
              <a:buFont typeface="Arial" panose="020B0604020202020204" pitchFamily="34" charset="0"/>
              <a:buChar char="-"/>
            </a:pPr>
            <a:r>
              <a:rPr lang="sl-SI" sz="1200" dirty="0">
                <a:latin typeface="Arial" panose="020B0604020202020204" pitchFamily="34" charset="0"/>
                <a:cs typeface="Arial" panose="020B0604020202020204" pitchFamily="34" charset="0"/>
              </a:rPr>
              <a:t>izvajanje upravnih in strokovnih nalog na področju posegov v prostor ter zagotavljanje strokovne podpore investicijskim procesom</a:t>
            </a:r>
            <a:r>
              <a:rPr lang="pl-PL" sz="1200" dirty="0">
                <a:latin typeface="Arial" panose="020B0604020202020204" pitchFamily="34" charset="0"/>
                <a:cs typeface="Arial" panose="020B0604020202020204" pitchFamily="34" charset="0"/>
              </a:rPr>
              <a:t>,</a:t>
            </a:r>
            <a:endParaRPr lang="pl-PL" sz="12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koordinacijo aktivnosti organov mestne uprave pri posegih v prostor,</a:t>
            </a:r>
          </a:p>
          <a:p>
            <a:pPr marL="342900" indent="-342900" algn="just">
              <a:buFont typeface="Arial" panose="020B0604020202020204" pitchFamily="34" charset="0"/>
              <a:buChar char="-"/>
            </a:pPr>
            <a:r>
              <a:rPr lang="sl-SI" sz="1200" dirty="0">
                <a:latin typeface="Arial" panose="020B0604020202020204" pitchFamily="34" charset="0"/>
                <a:cs typeface="Arial" panose="020B0604020202020204" pitchFamily="34" charset="0"/>
              </a:rPr>
              <a:t>pripravo urbanistično-programskih rešitev za pomembnejše posege v prostor, zlasti na področju prenove in urejanja javnih površin,</a:t>
            </a:r>
            <a:endParaRPr lang="pl-PL" sz="12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sl-SI" sz="1200" dirty="0">
                <a:latin typeface="Arial" panose="020B0604020202020204" pitchFamily="34" charset="0"/>
                <a:cs typeface="Arial" panose="020B0604020202020204" pitchFamily="34" charset="0"/>
              </a:rPr>
              <a:t>vzdrževanje in razvoj prostorskega informacijskega sistema ter upravljanje prostorskih podatkov,</a:t>
            </a:r>
            <a:endParaRPr lang="pl-PL"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latin typeface="Arial" panose="020B0604020202020204" pitchFamily="34" charset="0"/>
                <a:cs typeface="Arial" panose="020B0604020202020204" pitchFamily="34" charset="0"/>
              </a:rPr>
              <a:t>pripravo in izvajanje občinskega stanovanjskega programa ter razvoj stanovanjske politike,</a:t>
            </a:r>
          </a:p>
          <a:p>
            <a:pPr marL="342900" lvl="0" indent="-342900" algn="just">
              <a:buFont typeface="Arial" panose="020B0604020202020204" pitchFamily="34" charset="0"/>
              <a:buChar char="-"/>
            </a:pPr>
            <a:r>
              <a:rPr lang="sl-SI" sz="1200" dirty="0">
                <a:latin typeface="Arial" panose="020B0604020202020204" pitchFamily="34" charset="0"/>
                <a:cs typeface="Arial" panose="020B0604020202020204" pitchFamily="34" charset="0"/>
              </a:rPr>
              <a:t>vodenje in vzdrževanje evidence veljavnih prostorskih aktov ter drugih aktov, s katerimi se ureja prostor,</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opravljanje drugih nalog z delovnega področja urada.</a:t>
            </a:r>
            <a:endParaRPr lang="sl-SI" sz="2000" b="1" spc="-100" dirty="0">
              <a:solidFill>
                <a:srgbClr val="E62D36"/>
              </a:solidFill>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DCDF1DEB-E3A9-B04D-52FA-72E31A91CBDE}"/>
              </a:ext>
            </a:extLst>
          </p:cNvPr>
          <p:cNvPicPr>
            <a:picLocks noChangeAspect="1"/>
          </p:cNvPicPr>
          <p:nvPr/>
        </p:nvPicPr>
        <p:blipFill>
          <a:blip r:embed="rId3"/>
          <a:stretch>
            <a:fillRect/>
          </a:stretch>
        </p:blipFill>
        <p:spPr>
          <a:xfrm>
            <a:off x="10014481" y="781049"/>
            <a:ext cx="1734606" cy="4619625"/>
          </a:xfrm>
          <a:prstGeom prst="rect">
            <a:avLst/>
          </a:prstGeom>
        </p:spPr>
      </p:pic>
    </p:spTree>
    <p:extLst>
      <p:ext uri="{BB962C8B-B14F-4D97-AF65-F5344CB8AC3E}">
        <p14:creationId xmlns:p14="http://schemas.microsoft.com/office/powerpoint/2010/main" val="12875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3691716"/>
          </a:xfrm>
          <a:prstGeom prst="rect">
            <a:avLst/>
          </a:prstGeom>
          <a:noFill/>
        </p:spPr>
        <p:txBody>
          <a:bodyPr wrap="square" lIns="0" tIns="0" rIns="0" bIns="0" rtlCol="0">
            <a:spAutoFit/>
          </a:bodyPr>
          <a:lstStyle/>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bivanjski razvoj</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200" dirty="0">
                <a:latin typeface="Arial" panose="020B0604020202020204" pitchFamily="34" charset="0"/>
                <a:cs typeface="Arial" panose="020B0604020202020204" pitchFamily="34" charset="0"/>
              </a:rPr>
              <a:t>Sektor opravlja razvojne in strateške naloge na področju stanovanjske politike in dostopnosti bivanja:</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priprava in spremljanje izvajanja občinskega stanovanjskega programa,</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priprava strategije bivanjsko-stanovanjskega razvoja Mestne občine Maribor,</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analiza demografskih in socialno-ekonomskih trendov ter projekcija potreb po vrstah stanovanj,</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spremljanje dostopnosti stanovanj in razmerja med dohodki ter stroški bivanja,</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priprava ukrepov za izboljšanje dostopnosti bivanja,</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identifikacija občinskih zemljišč in objektov, primernih za stanovanjske projekte,</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priprava strokovnih podlag in razvojnih pobud za investicije v stanovanjsko gradnjo,</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sodelovanje z drugimi sektorji urada pri umeščanju stanovanjskih projektov v prostorske akte,</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sodelovanje pri pripravi projektov za pridobivanje državnih in evropskih sredstev,</a:t>
            </a:r>
          </a:p>
          <a:p>
            <a:pPr marL="171450" lvl="0" indent="-171450">
              <a:buFont typeface="Arial" panose="020B0604020202020204" pitchFamily="34" charset="0"/>
              <a:buChar char="‒"/>
            </a:pPr>
            <a:r>
              <a:rPr lang="sl-SI" sz="1200" dirty="0">
                <a:latin typeface="Arial" panose="020B0604020202020204" pitchFamily="34" charset="0"/>
                <a:cs typeface="Arial" panose="020B0604020202020204" pitchFamily="34" charset="0"/>
              </a:rPr>
              <a:t>izvajanje drugih nalog s področja stanovanjske politike in bivanjske strategije.</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17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4430380"/>
          </a:xfrm>
          <a:prstGeom prst="rect">
            <a:avLst/>
          </a:prstGeom>
          <a:noFill/>
        </p:spPr>
        <p:txBody>
          <a:bodyPr wrap="square" lIns="0" tIns="0" rIns="0" bIns="0" rtlCol="0">
            <a:spAutoFit/>
          </a:bodyPr>
          <a:lstStyle/>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urejanje prostora</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sl-SI" sz="1200" dirty="0">
                <a:latin typeface="Arial" panose="020B0604020202020204" pitchFamily="34" charset="0"/>
                <a:cs typeface="Arial" panose="020B0604020202020204" pitchFamily="34" charset="0"/>
              </a:rPr>
              <a:t>Sektor opravlja upravne, strokovne in podatkovne naloge na področju posegov v prostor:</a:t>
            </a:r>
          </a:p>
          <a:p>
            <a:pPr lvl="0" algn="just"/>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projektnih pogojev in mnenj s področja skladnosti s prostorskimi akti,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izdaja soglasij k manjšim rekonstrukcijam,</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izdaja soglasij za postavitev začasnih skladiščnih objektov,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izdelava lokacijskih informacij,</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izdelava potrdil o pogojih parcelacije in potrjevanje parcelacijskih elaboratov,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urbanističnih mnenj v postopku po Zakonu o vzpostavitvi etažne lastnine in o ugotavljanju pripadajočega zemljišča,</a:t>
            </a:r>
          </a:p>
          <a:p>
            <a:pPr marL="171450" lvl="0" indent="-171450" algn="just">
              <a:buFontTx/>
              <a:buChar char="-"/>
            </a:pPr>
            <a:r>
              <a:rPr lang="sl-SI" sz="1200" dirty="0">
                <a:latin typeface="Arial" panose="020B0604020202020204" pitchFamily="34" charset="0"/>
                <a:cs typeface="Arial" panose="020B0604020202020204" pitchFamily="34" charset="0"/>
              </a:rPr>
              <a:t>podajanje strokovnih informacij drugim organizacijskim enotam mestne občine glede dopustnosti posegov v prostor,</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evidence o gradnji enostavnih in začasnih objektov,</a:t>
            </a:r>
          </a:p>
          <a:p>
            <a:pPr marL="171450" lvl="0" indent="-171450" algn="just">
              <a:buFontTx/>
              <a:buChar char="-"/>
            </a:pPr>
            <a:r>
              <a:rPr lang="sl-SI" sz="1200" dirty="0">
                <a:latin typeface="Arial" panose="020B0604020202020204" pitchFamily="34" charset="0"/>
                <a:cs typeface="Arial" panose="020B0604020202020204" pitchFamily="34" charset="0"/>
              </a:rPr>
              <a:t>vzdrževanje in razvoj prostorskega informacijskega sistema mestne občine,</a:t>
            </a:r>
            <a:endParaRPr lang="sl-SI" sz="1000" b="1" dirty="0">
              <a:solidFill>
                <a:srgbClr val="E62D36"/>
              </a:solidFill>
              <a:latin typeface="Arial" panose="020B0604020202020204" pitchFamily="34" charset="0"/>
              <a:cs typeface="Arial" panose="020B0604020202020204" pitchFamily="34" charset="0"/>
            </a:endParaRPr>
          </a:p>
          <a:p>
            <a:pPr marL="171450" lvl="0" indent="-171450" algn="just">
              <a:buFontTx/>
              <a:buChar char="-"/>
            </a:pPr>
            <a:r>
              <a:rPr lang="sl-SI" sz="1200" dirty="0">
                <a:latin typeface="Arial" panose="020B0604020202020204" pitchFamily="34" charset="0"/>
                <a:cs typeface="Arial" panose="020B0604020202020204" pitchFamily="34" charset="0"/>
              </a:rPr>
              <a:t>zbiranje, evidentiranje in analiziranje podatkov o rabi prostora in posegih v prostor,</a:t>
            </a:r>
          </a:p>
          <a:p>
            <a:pPr marL="171450" lvl="0" indent="-171450" algn="just">
              <a:buFontTx/>
              <a:buChar char="-"/>
            </a:pPr>
            <a:r>
              <a:rPr lang="sl-SI" sz="1200" dirty="0">
                <a:latin typeface="Arial" panose="020B0604020202020204" pitchFamily="34" charset="0"/>
                <a:cs typeface="Arial" panose="020B0604020202020204" pitchFamily="34" charset="0"/>
              </a:rPr>
              <a:t>urejanje in vzdrževanje prostorskih evidenc ter dokumentacije predpisov,</a:t>
            </a:r>
          </a:p>
          <a:p>
            <a:pPr marL="171450" lvl="0" indent="-171450" algn="just">
              <a:buFontTx/>
              <a:buChar char="-"/>
            </a:pPr>
            <a:r>
              <a:rPr lang="sl-SI" sz="1200" dirty="0">
                <a:latin typeface="Arial" panose="020B0604020202020204" pitchFamily="34" charset="0"/>
                <a:cs typeface="Arial" panose="020B0604020202020204" pitchFamily="34" charset="0"/>
              </a:rPr>
              <a:t>organiziranje in posredovanje prostorskih podatkov za potrebe organov mestne občine, mestnih četrti, krajevnih skupnosti ter javnih služb,</a:t>
            </a:r>
          </a:p>
          <a:p>
            <a:pPr marL="171450" lvl="0" indent="-171450" algn="just">
              <a:buFontTx/>
              <a:buChar char="-"/>
            </a:pPr>
            <a:r>
              <a:rPr lang="sl-SI" sz="1200" dirty="0">
                <a:latin typeface="Arial" panose="020B0604020202020204" pitchFamily="34" charset="0"/>
                <a:cs typeface="Arial" panose="020B0604020202020204" pitchFamily="34" charset="0"/>
              </a:rPr>
              <a:t>razvoj in vzdrževanje spletnih prostorskih servisov.</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70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6BCF93-3C8A-4964-906B-AC1511FF6CE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9D83AFA-DBC3-BACE-F7B6-E180EBBA478E}"/>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14F3540B-7965-B384-B272-CD54CE33E4D0}"/>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CB1B0D81-5897-A5D9-CE22-E76634386D21}"/>
              </a:ext>
            </a:extLst>
          </p:cNvPr>
          <p:cNvSpPr txBox="1"/>
          <p:nvPr/>
        </p:nvSpPr>
        <p:spPr>
          <a:xfrm>
            <a:off x="725621" y="1126776"/>
            <a:ext cx="10111493" cy="4430380"/>
          </a:xfrm>
          <a:prstGeom prst="rect">
            <a:avLst/>
          </a:prstGeom>
          <a:noFill/>
        </p:spPr>
        <p:txBody>
          <a:bodyPr wrap="square" lIns="0" tIns="0" rIns="0" bIns="0" rtlCol="0">
            <a:spAutoFit/>
          </a:bodyPr>
          <a:lstStyle/>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prostorske akte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sl-SI" sz="1200" dirty="0">
                <a:latin typeface="Arial" panose="020B0604020202020204" pitchFamily="34" charset="0"/>
                <a:cs typeface="Arial" panose="020B0604020202020204" pitchFamily="34" charset="0"/>
              </a:rPr>
              <a:t>Sektor opravlja normativne in planske naloge na področju prostorskega načrtovanja:</a:t>
            </a:r>
          </a:p>
          <a:p>
            <a:pPr lvl="0" algn="just"/>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Tx/>
              <a:buChar char="-"/>
            </a:pPr>
            <a:r>
              <a:rPr lang="sl-SI" sz="1200" dirty="0">
                <a:latin typeface="Arial" panose="020B0604020202020204" pitchFamily="34" charset="0"/>
                <a:cs typeface="Arial" panose="020B0604020202020204" pitchFamily="34" charset="0"/>
              </a:rPr>
              <a:t>priprava občinskih prostorskih strateških, planskih in izvedbenih aktov;</a:t>
            </a:r>
          </a:p>
          <a:p>
            <a:pPr marL="171450" indent="-171450" algn="just">
              <a:buFontTx/>
              <a:buChar char="-"/>
            </a:pPr>
            <a:r>
              <a:rPr lang="sl-SI" sz="1200" dirty="0">
                <a:latin typeface="Arial" panose="020B0604020202020204" pitchFamily="34" charset="0"/>
                <a:cs typeface="Arial" panose="020B0604020202020204" pitchFamily="34" charset="0"/>
              </a:rPr>
              <a:t>priprava sprememb in dopolnitev prostorskih aktov;</a:t>
            </a:r>
          </a:p>
          <a:p>
            <a:pPr marL="171450" indent="-171450" algn="just">
              <a:buFontTx/>
              <a:buChar char="-"/>
            </a:pPr>
            <a:r>
              <a:rPr lang="sl-SI" sz="1200" dirty="0">
                <a:latin typeface="Arial" panose="020B0604020202020204" pitchFamily="34" charset="0"/>
                <a:cs typeface="Arial" panose="020B0604020202020204" pitchFamily="34" charset="0"/>
              </a:rPr>
              <a:t>priprava letnih tehničnih posodobitev aktov;</a:t>
            </a:r>
          </a:p>
          <a:p>
            <a:pPr marL="171450" indent="-171450" algn="just">
              <a:buFontTx/>
              <a:buChar char="-"/>
            </a:pPr>
            <a:r>
              <a:rPr lang="sl-SI" sz="1200" dirty="0">
                <a:latin typeface="Arial" panose="020B0604020202020204" pitchFamily="34" charset="0"/>
                <a:cs typeface="Arial" panose="020B0604020202020204" pitchFamily="34" charset="0"/>
              </a:rPr>
              <a:t>organizacija in vodenje postopkov priprave in sprejemanja prostorskih aktov, vključno z javnimi razgrnitvami in javnimi obravnavami;</a:t>
            </a:r>
          </a:p>
          <a:p>
            <a:pPr marL="171450" indent="-171450" algn="just">
              <a:buFontTx/>
              <a:buChar char="-"/>
            </a:pPr>
            <a:r>
              <a:rPr lang="sl-SI" sz="1200" dirty="0">
                <a:latin typeface="Arial" panose="020B0604020202020204" pitchFamily="34" charset="0"/>
                <a:cs typeface="Arial" panose="020B0604020202020204" pitchFamily="34" charset="0"/>
              </a:rPr>
              <a:t>usklajevanje z nosilci urejanja prostora;</a:t>
            </a:r>
          </a:p>
          <a:p>
            <a:pPr marL="171450" indent="-171450" algn="just">
              <a:buFontTx/>
              <a:buChar char="-"/>
            </a:pPr>
            <a:r>
              <a:rPr lang="sl-SI" sz="1200" dirty="0">
                <a:latin typeface="Arial" panose="020B0604020202020204" pitchFamily="34" charset="0"/>
                <a:cs typeface="Arial" panose="020B0604020202020204" pitchFamily="34" charset="0"/>
              </a:rPr>
              <a:t>priprava gradiv za obravnavo na delovnih telesih in mestnem svetu;</a:t>
            </a:r>
          </a:p>
          <a:p>
            <a:pPr marL="171450" indent="-171450" algn="just">
              <a:buFontTx/>
              <a:buChar char="-"/>
            </a:pPr>
            <a:r>
              <a:rPr lang="sl-SI" sz="1200" dirty="0">
                <a:latin typeface="Arial" panose="020B0604020202020204" pitchFamily="34" charset="0"/>
                <a:cs typeface="Arial" panose="020B0604020202020204" pitchFamily="34" charset="0"/>
              </a:rPr>
              <a:t>priprava in vodenje postopkov lokacijske preveritve;</a:t>
            </a:r>
          </a:p>
          <a:p>
            <a:pPr marL="171450" indent="-171450" algn="just">
              <a:buFontTx/>
              <a:buChar char="-"/>
            </a:pPr>
            <a:r>
              <a:rPr lang="sl-SI" sz="1200" dirty="0">
                <a:latin typeface="Arial" panose="020B0604020202020204" pitchFamily="34" charset="0"/>
                <a:cs typeface="Arial" panose="020B0604020202020204" pitchFamily="34" charset="0"/>
              </a:rPr>
              <a:t>spremljanje uresničevanja prostorskih izvedbenih aktov ter podaja predlogov za njihove spremembe;</a:t>
            </a:r>
          </a:p>
          <a:p>
            <a:pPr marL="171450" indent="-171450" algn="just">
              <a:buFontTx/>
              <a:buChar char="-"/>
            </a:pPr>
            <a:r>
              <a:rPr lang="sl-SI" sz="1200" dirty="0">
                <a:latin typeface="Arial" panose="020B0604020202020204" pitchFamily="34" charset="0"/>
                <a:cs typeface="Arial" panose="020B0604020202020204" pitchFamily="34" charset="0"/>
              </a:rPr>
              <a:t>sodelovanje pri pripravi regionalnih prostorskih planov;</a:t>
            </a:r>
          </a:p>
          <a:p>
            <a:pPr marL="171450" indent="-171450" algn="just">
              <a:buFontTx/>
              <a:buChar char="-"/>
            </a:pPr>
            <a:r>
              <a:rPr lang="sl-SI" sz="1200" dirty="0">
                <a:latin typeface="Arial" panose="020B0604020202020204" pitchFamily="34" charset="0"/>
                <a:cs typeface="Arial" panose="020B0604020202020204" pitchFamily="34" charset="0"/>
              </a:rPr>
              <a:t>priprava drugih prostorskih aktov, ki jih nalaga zakonodaja;</a:t>
            </a:r>
          </a:p>
          <a:p>
            <a:pPr marL="171450" indent="-171450" algn="just">
              <a:buFontTx/>
              <a:buChar char="-"/>
            </a:pPr>
            <a:r>
              <a:rPr lang="sl-SI" sz="1200" dirty="0">
                <a:latin typeface="Arial" panose="020B0604020202020204" pitchFamily="34" charset="0"/>
                <a:cs typeface="Arial" panose="020B0604020202020204" pitchFamily="34" charset="0"/>
              </a:rPr>
              <a:t>izvajanje drugih nalog s področja prostorskega načrtovanja, določenih z zakonodajo.</a:t>
            </a:r>
          </a:p>
          <a:p>
            <a:pPr lvl="0" algn="just"/>
            <a:endParaRPr lang="sl-SI" sz="12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C202D7-85C4-54CD-8981-B696483509B2}"/>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55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8761279" cy="5907708"/>
          </a:xfrm>
          <a:prstGeom prst="rect">
            <a:avLst/>
          </a:prstGeom>
          <a:noFill/>
        </p:spPr>
        <p:txBody>
          <a:bodyPr wrap="square" lIns="0" tIns="0" rIns="0" bIns="0" rtlCol="0">
            <a:spAutoFit/>
          </a:bodyPr>
          <a:lstStyle/>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Urad </a:t>
            </a:r>
            <a:r>
              <a:rPr lang="pl-PL" sz="2800" b="1" spc="-100" dirty="0">
                <a:solidFill>
                  <a:srgbClr val="E62D36"/>
                </a:solidFill>
                <a:latin typeface="Georgia" panose="02040502050405020303" pitchFamily="18" charset="0"/>
                <a:cs typeface="Times New Roman" panose="02020603050405020304" pitchFamily="18" charset="0"/>
              </a:rPr>
              <a:t>za mobilnost, infrastrukturo in okolje</a:t>
            </a:r>
            <a:endParaRPr lang="sl-SI" sz="2800" b="1" spc="-100" dirty="0">
              <a:solidFill>
                <a:srgbClr val="E62D36"/>
              </a:solidFill>
              <a:latin typeface="Georgia" panose="02040502050405020303" pitchFamily="18" charset="0"/>
              <a:cs typeface="Times New Roman" panose="02020603050405020304" pitchFamily="18"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a:t>
            </a:r>
            <a:r>
              <a:rPr lang="pl-PL" sz="1200" dirty="0">
                <a:effectLst/>
                <a:latin typeface="Arial" panose="020B0604020202020204" pitchFamily="34" charset="0"/>
                <a:ea typeface="Calibri" panose="020F0502020204030204" pitchFamily="34" charset="0"/>
                <a:cs typeface="Arial" panose="020B0604020202020204" pitchFamily="34" charset="0"/>
              </a:rPr>
              <a:t>za mobilnost, infrastrukturo in okolje opravlja</a:t>
            </a:r>
            <a:r>
              <a:rPr lang="sl-SI" sz="1200" dirty="0">
                <a:effectLst/>
                <a:latin typeface="Arial" panose="020B0604020202020204" pitchFamily="34" charset="0"/>
                <a:ea typeface="Calibri" panose="020F0502020204030204" pitchFamily="34" charset="0"/>
                <a:cs typeface="Arial" panose="020B0604020202020204" pitchFamily="34" charset="0"/>
              </a:rPr>
              <a:t> naloge, ki se nanašajo predvsem na: </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pripravo prometnih strategij in spodbujanje trajnostne mobilnosti,</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pripravo, načrtovanje in urejanje prometa ter upravljanje z občinskimi cestami,</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upravljanje s komunalnimi infrastrukturnimi objekti in napravami ter drugim nepremičnim premoženjem MOM, </a:t>
            </a:r>
          </a:p>
          <a:p>
            <a:pPr lvl="0" algn="just"/>
            <a:r>
              <a:rPr lang="pl-PL" sz="1200" dirty="0">
                <a:latin typeface="Arial" panose="020B0604020202020204" pitchFamily="34" charset="0"/>
                <a:ea typeface="Times New Roman" panose="02020603050405020304" pitchFamily="18" charset="0"/>
                <a:cs typeface="Arial" panose="020B0604020202020204" pitchFamily="34" charset="0"/>
              </a:rPr>
              <a:t>        </a:t>
            </a:r>
            <a:r>
              <a:rPr lang="pl-PL" sz="1200" dirty="0">
                <a:effectLst/>
                <a:latin typeface="Arial" panose="020B0604020202020204" pitchFamily="34" charset="0"/>
                <a:ea typeface="Times New Roman" panose="02020603050405020304" pitchFamily="18" charset="0"/>
                <a:cs typeface="Arial" panose="020B0604020202020204" pitchFamily="34" charset="0"/>
              </a:rPr>
              <a:t>ki ga ima urad v upravljanju,</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načrtovanje, koordiniranje in izvajanje investicij in investicijskega vzdrževanja  cestne, komunalne in energetske </a:t>
            </a:r>
          </a:p>
          <a:p>
            <a:pPr lvl="0" algn="just"/>
            <a:r>
              <a:rPr lang="pl-PL" sz="1200" dirty="0">
                <a:latin typeface="Arial" panose="020B0604020202020204" pitchFamily="34" charset="0"/>
                <a:ea typeface="Times New Roman" panose="02020603050405020304" pitchFamily="18" charset="0"/>
                <a:cs typeface="Arial" panose="020B0604020202020204" pitchFamily="34" charset="0"/>
              </a:rPr>
              <a:t>        </a:t>
            </a:r>
            <a:r>
              <a:rPr lang="pl-PL" sz="1200" dirty="0">
                <a:effectLst/>
                <a:latin typeface="Arial" panose="020B0604020202020204" pitchFamily="34" charset="0"/>
                <a:ea typeface="Times New Roman" panose="02020603050405020304" pitchFamily="18" charset="0"/>
                <a:cs typeface="Arial" panose="020B0604020202020204" pitchFamily="34" charset="0"/>
              </a:rPr>
              <a:t>infrastrukture,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načrtovanje, izvajanje nalog ter strokovni nadzor nad izvajanjem nalog izvajalcev  gospodarskih javnih služb,</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sodelovanje z državnimi organi pri urejanju vodotokov,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urejanje in čiščenje zelenih javnih površin,</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ravnanje s komunalnimi odpadki,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varstvo okolja in ohranjanje narave,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področje rabe javnih površin in področje oglaševanja,</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varnost v cestnem prometu v zvezi s preventivo in vzgojo v cestnem prometu,</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področje tržnične dejavnosti,</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področje pogrebne in pokopališke dejavnosti,</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področje mestnih gozdov,</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varstvo uporabnikov javnih dobrin,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izvajanje nalog s področja odprave posledic naravnih nesreč na gospodarski javni infrastrukturi in občinskih cestah,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sodelovanje in koordiniranje aktivnosti z državnimi organi na področju komunalnega gospodarstva, cestno prometne infrastrukture in energetike,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izdajo pogojev, soglasij in mnenj za posege in gradnje objektov</a:t>
            </a:r>
            <a:r>
              <a:rPr lang="sl-SI" sz="1200" dirty="0">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drugih nalog z delovnega področja urada.</a:t>
            </a:r>
            <a:endParaRPr lang="sl-SI" sz="1200" spc="-100" dirty="0">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D6E8E904-B815-C447-6B64-9C7DEE37A433}"/>
              </a:ext>
            </a:extLst>
          </p:cNvPr>
          <p:cNvPicPr>
            <a:picLocks noChangeAspect="1"/>
          </p:cNvPicPr>
          <p:nvPr/>
        </p:nvPicPr>
        <p:blipFill>
          <a:blip r:embed="rId3"/>
          <a:stretch>
            <a:fillRect/>
          </a:stretch>
        </p:blipFill>
        <p:spPr>
          <a:xfrm>
            <a:off x="9715500" y="675825"/>
            <a:ext cx="1828800" cy="4867275"/>
          </a:xfrm>
          <a:prstGeom prst="rect">
            <a:avLst/>
          </a:prstGeom>
        </p:spPr>
      </p:pic>
    </p:spTree>
    <p:extLst>
      <p:ext uri="{BB962C8B-B14F-4D97-AF65-F5344CB8AC3E}">
        <p14:creationId xmlns:p14="http://schemas.microsoft.com/office/powerpoint/2010/main" val="272492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322932"/>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mobilnost in prometno infrastrukturo</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smernic za izdelavo strokovnih podlag s področja prometa,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ciljev in načel celostnega prometnega načrtovanja,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načrtovanje izvajanja prometne politike in prometnih strategij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mestnega linijskega prevoza potnikov in prometa s krožno kabinsko žičnico,</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mirujočega prometa, kolesarskega prometa, izrednih prevozov, dostave, rezervnih parkirnih površin,</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s področja spodbujanja kolesarstva in elektromobilnosti,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v zvezi z oglaševanjem na javnih prometnih površinah ter plakatiranjem v volilni in referendumski kampanji,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s področja urejanja in vzdrževanja občinskih cest, premostitvenih objektov in prometa,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strokovnega nadzora nad izvajalci gospodarskih javnih služb,</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izvajanja investicij v prometno infrastrukturo,</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izvajanje prometne politike in prometnih strategij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izvajanje prometno tehnične ureditve občinskih cest,</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evidence prometnih tokov na občinskih cestah in predlaganje rešitev,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vodenja banke cestnih podatkov, katastra prometne in neprometne signalizacije ter ulične opreme,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izdajanje smernic na prostorske akte,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upravnih postopkov na prvi stopnji s področja občinskih cest in prometa,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izdajanje mnenj, projektnih pogojev, soglasij, dovoljenj in druge upravnih aktov s področja občinskih cest in prometa,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avto taksi prevozov in drugih vrst prometa,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s področja plovbe,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spremljanje problematike na področju varnosti cestnega prometa v zvezi s preventivo in vzgojo v cestnem prometu in opravljanje nalog za Svet za preventivo in vzgojo v cestnem prometu,</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rabe javnih površin</a:t>
            </a:r>
            <a:r>
              <a:rPr lang="sl-SI" sz="1200" dirty="0">
                <a:latin typeface="Arial" panose="020B0604020202020204" pitchFamily="34" charset="0"/>
                <a:ea typeface="Times New Roman" panose="02020603050405020304" pitchFamily="18" charset="0"/>
                <a:cs typeface="Arial" panose="020B0604020202020204" pitchFamily="34" charset="0"/>
              </a:rPr>
              <a:t>.</a:t>
            </a:r>
            <a:endParaRPr lang="sl-SI" sz="2000" b="1" spc="-100" dirty="0">
              <a:solidFill>
                <a:srgbClr val="E62D36"/>
              </a:solidFill>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68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37420" y="1020818"/>
            <a:ext cx="10583442" cy="5723042"/>
          </a:xfrm>
          <a:prstGeom prst="rect">
            <a:avLst/>
          </a:prstGeom>
          <a:noFill/>
        </p:spPr>
        <p:txBody>
          <a:bodyPr wrap="square" lIns="0" tIns="0" rIns="0" bIns="0" rtlCol="0">
            <a:spAutoFit/>
          </a:bodyPr>
          <a:lstStyle/>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varovanje </a:t>
            </a:r>
            <a:r>
              <a:rPr lang="nl-NL"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okolj</a:t>
            </a:r>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a</a:t>
            </a:r>
            <a:r>
              <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rPr>
              <a:t> </a:t>
            </a:r>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in komunalno infrastrukturo</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izvedbe investicij v gospodarsko javno infrastrukturo (vodovod, meteorna in fekalna kanalizacija),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standardov in normativov za gospodarske javne službe in skrb za njihovo izvajanje,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oz. zagotavljanje nadzora nad kakovostjo vode,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strokovnega nadzora nad izvajalci gospodarskih javnih služb,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načrtovanje in zagotavljanje investicijskega vzdrževanja gospodarske javne infrastrukture,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upravljanje z gospodarsko javno infrastrukturo in nadziranje izvedbe posameznih nalog upravljanja z gospodarsko infrastrukturo, ki so prenesene na druge,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vodenja katastra gospodarske javne infrastrukture,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s področij upravljanja z vodami – vodnogospodarske ureditve,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s področja čiščenja odpadnih voda na centralni čistilni napravi,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pripravljanje operativnih načrtov za ravnanje s komunalnimi in nevarnimi odpadki,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vodenja katastra s področja javnih zelenih in utrjenih površin,</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in nadziranje rednega vzdrževanja javnih zelenih površin in utrjenih površin, javnih sanitarij, igral, urbane opreme, pitnikov in fontan,</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 in nadziranje odstranjevanja grafitov iz javnih površin,</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operativnih načrtov za ravnanje s komunalnimi odpadki ter spremljanje uresničevanja strategije ravnanja s temi odpadki na javnih površinah,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varstva okolja in ohranjanja narave,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rabe javnih površin,</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s področja tržnične dejavnosti,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pokopališke dejavnosti,</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zaprtih odlagališč,</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kakovosti zraka in obremenitve s hrupom,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mestnih gozdov,</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spremljanje problematike na področju varstva uporabnikov javnih dobrin in opravljanje nalog za Svet za varstvo uporabnikov javnih dobrin,</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s področja odprave posledic naravnih nesreč na gospodarski javni infrastrukturi in občinskih cestah, razen stavb in nepremičnin v javni lasti.</a:t>
            </a:r>
            <a:endParaRPr lang="sl-SI" sz="2000" b="1" spc="-100" dirty="0">
              <a:solidFill>
                <a:srgbClr val="E62D36"/>
              </a:solidFill>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59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583442" cy="3507050"/>
          </a:xfrm>
          <a:prstGeom prst="rect">
            <a:avLst/>
          </a:prstGeom>
          <a:noFill/>
        </p:spPr>
        <p:txBody>
          <a:bodyPr wrap="square" lIns="0" tIns="0" rIns="0" bIns="0" rtlCol="0">
            <a:spAutoFit/>
          </a:bodyPr>
          <a:lstStyle/>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energetiko</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izvajanja investicij v gospodarsko javno infrastrukturo (vročevodi, plinovodi, elektrovodi za potrebe ogrevanja),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izvajanja investicij v obnovljive vire energije,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izvajanja investicij v javno razsvetljavo,</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strategij in projektov iz področja zelenega prehoda in energetske samooskrbe mesta,</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standardov in normativov za gospodarske javne službe in skrb za njihovo izvajanje,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strokovnega nadzora nad izvajalci gospodarskih javnih služb,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načrtovanje in zagotavljanje investicijskega vzdrževanja gospodarske javne infrastrukture,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upravljanje z gospodarsko javno infrastrukturo in nadziranje opravljanja posameznih nalog upravljanja z gospodarsko infrastrukturo, ki so prenesene na druge,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upravljanje energetske skupnosti MOM,</a:t>
            </a:r>
            <a:endParaRPr lang="sl-SI" sz="1200" noProof="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noProof="0" dirty="0">
                <a:latin typeface="Arial" panose="020B0604020202020204" pitchFamily="34" charset="0"/>
                <a:ea typeface="Times New Roman" panose="02020603050405020304" pitchFamily="18" charset="0"/>
                <a:cs typeface="Arial" panose="020B0604020202020204" pitchFamily="34" charset="0"/>
              </a:rPr>
              <a:t>upravljanje, vzdrževanje in širitev sistema javnih polnilnic za e-vozila,</a:t>
            </a:r>
          </a:p>
          <a:p>
            <a:pPr marL="171450" lvl="0" indent="-171450" algn="just">
              <a:buFontTx/>
              <a:buChar char="-"/>
            </a:pPr>
            <a:r>
              <a:rPr lang="sl-SI" sz="1200" noProof="0" dirty="0">
                <a:latin typeface="Arial" panose="020B0604020202020204" pitchFamily="34" charset="0"/>
                <a:ea typeface="Times New Roman" panose="02020603050405020304" pitchFamily="18" charset="0"/>
                <a:cs typeface="Arial" panose="020B0604020202020204" pitchFamily="34" charset="0"/>
              </a:rPr>
              <a:t>razvoj vodikove infrastrukture,</a:t>
            </a:r>
            <a:endParaRPr lang="sl-SI" sz="1200" noProof="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vodenja katastra gospodarske javne infrastrukture.</a:t>
            </a: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22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2" y="1126776"/>
            <a:ext cx="8770804" cy="4922823"/>
          </a:xfrm>
          <a:prstGeom prst="rect">
            <a:avLst/>
          </a:prstGeom>
          <a:noFill/>
        </p:spPr>
        <p:txBody>
          <a:bodyPr wrap="square" lIns="0" tIns="0" rIns="0" bIns="0" rtlCol="0">
            <a:spAutoFit/>
          </a:bodyPr>
          <a:lstStyle/>
          <a:p>
            <a:pPr algn="ctr">
              <a:lnSpc>
                <a:spcPts val="4800"/>
              </a:lnSpc>
            </a:pPr>
            <a:endParaRPr lang="sl-SI" sz="2800" b="1" spc="-100" dirty="0">
              <a:solidFill>
                <a:srgbClr val="E62D36"/>
              </a:solidFill>
              <a:latin typeface="Georgia" panose="02040502050405020303" pitchFamily="18" charset="0"/>
              <a:cs typeface="Times New Roman" panose="02020603050405020304" pitchFamily="18" charset="0"/>
            </a:endParaRPr>
          </a:p>
          <a:p>
            <a:pPr algn="ctr"/>
            <a:r>
              <a:rPr lang="sl-SI" sz="2800" b="1" spc="-100" dirty="0">
                <a:solidFill>
                  <a:srgbClr val="E62D36"/>
                </a:solidFill>
                <a:latin typeface="Georgia" panose="02040502050405020303" pitchFamily="18" charset="0"/>
                <a:cs typeface="Times New Roman" panose="02020603050405020304" pitchFamily="18" charset="0"/>
              </a:rPr>
              <a:t>Urad </a:t>
            </a:r>
            <a:r>
              <a:rPr lang="pl-PL" sz="2800" b="1" spc="-100" dirty="0">
                <a:solidFill>
                  <a:srgbClr val="E62D36"/>
                </a:solidFill>
                <a:latin typeface="Georgia" panose="02040502050405020303" pitchFamily="18" charset="0"/>
                <a:cs typeface="Times New Roman" panose="02020603050405020304" pitchFamily="18" charset="0"/>
              </a:rPr>
              <a:t>za vzgojo, izobraževanje, </a:t>
            </a:r>
          </a:p>
          <a:p>
            <a:pPr algn="ctr"/>
            <a:r>
              <a:rPr lang="pl-PL" sz="2800" b="1" spc="-100" dirty="0">
                <a:solidFill>
                  <a:srgbClr val="E62D36"/>
                </a:solidFill>
                <a:latin typeface="Georgia" panose="02040502050405020303" pitchFamily="18" charset="0"/>
                <a:cs typeface="Times New Roman" panose="02020603050405020304" pitchFamily="18" charset="0"/>
              </a:rPr>
              <a:t>zdravje in socialno varstvo</a:t>
            </a:r>
            <a:endParaRPr lang="sl-SI" sz="2800" b="1" spc="-100" dirty="0">
              <a:solidFill>
                <a:srgbClr val="E62D36"/>
              </a:solidFill>
              <a:latin typeface="Georgia" panose="02040502050405020303" pitchFamily="18" charset="0"/>
              <a:cs typeface="Times New Roman" panose="02020603050405020304" pitchFamily="18"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a:t>
            </a:r>
            <a:r>
              <a:rPr lang="pl-PL" sz="1200" dirty="0">
                <a:effectLst/>
                <a:latin typeface="Arial" panose="020B0604020202020204" pitchFamily="34" charset="0"/>
                <a:ea typeface="Calibri" panose="020F0502020204030204" pitchFamily="34" charset="0"/>
                <a:cs typeface="Arial" panose="020B0604020202020204" pitchFamily="34" charset="0"/>
              </a:rPr>
              <a:t>za vzgojo, izobraževanje, zdravje in socialno varstvo opravlja</a:t>
            </a:r>
            <a:r>
              <a:rPr lang="sl-SI" sz="1200" dirty="0">
                <a:effectLst/>
                <a:latin typeface="Arial" panose="020B0604020202020204" pitchFamily="34" charset="0"/>
                <a:ea typeface="Calibri" panose="020F0502020204030204" pitchFamily="34" charset="0"/>
                <a:cs typeface="Arial" panose="020B0604020202020204" pitchFamily="34" charset="0"/>
              </a:rPr>
              <a:t> naloge, ki se nanašajo predvsem na:  </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upravne, strokovne in pospeševalne naloge na področju predšolske vzgoje, osnovnošolskega in glasbenega izobraževanja, izobraževanja odraslih in raziskovalne dejavnosti, zdravstva in socialnega varstva ter programov za invalide,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spremljanje delovanja javnih zavodov s področja dela urada, katerih ustanoviteljica ali soustanoviteljica je MOM,</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nalog v zvezi s podeljevanjem štipendij MOM,</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skrb za razvoj vzgoje in izobraževanja,</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nalog na področju zdravstvene dejavnosti na primarni ravni ter določanje in zagotavljanje mreže javne zdravstvene službe na primarni ravni ter lekarniške dejavnosti, katerih izvajalci so ob javnih zavodih tudi koncesionarji,</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vodenje postopkov podeljevanja koncesij za osnovno zdravstveno in lekarniško dejavnost,</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pospeševanje dejavnosti in programov socialnega varstva in varovanja zdravja,</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zagotavljanje pogojev za delo varuha bolnikovih pravic,</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strokovnih nalog za posvetovalne organe s področja dela,</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drugih nalog z delovnega področja urada.</a:t>
            </a: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21F2A82C-CBC0-5BB1-256E-74394AF4F932}"/>
              </a:ext>
            </a:extLst>
          </p:cNvPr>
          <p:cNvPicPr>
            <a:picLocks noChangeAspect="1"/>
          </p:cNvPicPr>
          <p:nvPr/>
        </p:nvPicPr>
        <p:blipFill>
          <a:blip r:embed="rId3"/>
          <a:stretch>
            <a:fillRect/>
          </a:stretch>
        </p:blipFill>
        <p:spPr>
          <a:xfrm>
            <a:off x="9777412" y="675825"/>
            <a:ext cx="1800225" cy="3581400"/>
          </a:xfrm>
          <a:prstGeom prst="rect">
            <a:avLst/>
          </a:prstGeom>
        </p:spPr>
      </p:pic>
    </p:spTree>
    <p:extLst>
      <p:ext uri="{BB962C8B-B14F-4D97-AF65-F5344CB8AC3E}">
        <p14:creationId xmlns:p14="http://schemas.microsoft.com/office/powerpoint/2010/main" val="12273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31520" y="1070721"/>
            <a:ext cx="10111493" cy="5663089"/>
          </a:xfrm>
          <a:prstGeom prst="rect">
            <a:avLst/>
          </a:prstGeom>
          <a:noFill/>
        </p:spPr>
        <p:txBody>
          <a:bodyPr wrap="square" lIns="0" tIns="0" rIns="0" bIns="0" rtlCol="0">
            <a:spAutoFit/>
          </a:bodyPr>
          <a:lstStyle/>
          <a:p>
            <a:pPr lvl="0" algn="just"/>
            <a:endPar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endParaRPr>
          </a:p>
          <a:p>
            <a:pPr lvl="0" algn="just"/>
            <a:endPar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vzgojo in izobraževanje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izvajanje dejavnosti predšolske vzgoje, osnovnošolskega in glasbenega izobraževanja ter izobraževanja odraslih,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urejanje statusnih in drugih vprašanj na področju predšolske vzgoje, osnovnošolskega in glasbenega izobraževanja ter izobraževanja odraslih,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izvajanje dodatnega programa osnovne šole,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pripravo razvojnega in letnega programa izobraževanja odraslih,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izvajanje preventivnih programov za preprečevanje zasvojenosti otrok in mladine v mariborskih osnovnih šolah,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izvajanje dejavnosti Svetovalnega centra za otroke, mladostnike in starše Maribor,</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v zvezi s podeljevanjem občinskih štipendij za dijake in študente, </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prostočasnih in dodatnih aktivnosti za otroke in mladostnike.</a:t>
            </a: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rPr>
              <a:t>Sektor za zdravje in socialno varstvo</a:t>
            </a: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opravljanje nalog na področju zdravstvene dejavnosti na primarni ravni ter določanje in zagotavljanje mreže javne zdravstvene službe na primarni ravni ter lekarniške dejavnosti, katerih izvajalci so ob javnih zavodih tudi koncesionarji,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postopkov podeljevanja koncesij na področjih osnovnega zdravstvenega varstva in lekarniške dejavnosti,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vzpodbujanje preventivnih programov s področja varovanja zdravja in programov za spremljanje zdravstvenega stanja občanov,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pospeševanje dejavnosti in programov socialnega varstva in varovanja zdravja ter </a:t>
            </a:r>
            <a:r>
              <a:rPr lang="pl-PL" sz="1200" dirty="0">
                <a:latin typeface="Arial" panose="020B0604020202020204" pitchFamily="34" charset="0"/>
                <a:ea typeface="Times New Roman" panose="02020603050405020304" pitchFamily="18" charset="0"/>
                <a:cs typeface="Arial" panose="020B0604020202020204" pitchFamily="34" charset="0"/>
              </a:rPr>
              <a:t>programov za invalide</a:t>
            </a:r>
            <a:r>
              <a:rPr lang="sl-SI" sz="1200" dirty="0">
                <a:latin typeface="Arial" panose="020B0604020202020204" pitchFamily="34" charset="0"/>
                <a:ea typeface="Times New Roman" panose="02020603050405020304" pitchFamily="18" charset="0"/>
                <a:cs typeface="Arial" panose="020B0604020202020204" pitchFamily="34" charset="0"/>
              </a:rPr>
              <a:t>,</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zagotavljanje pogojev za delo varuha bolnikovih pravic,</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izvajanje zakonskih nalog in postopkov iz področja socialnega varstva,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skrb za izvajanje občinskih socialnovarstvenih programov. </a:t>
            </a: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13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076711"/>
          </a:xfrm>
          <a:prstGeom prst="rect">
            <a:avLst/>
          </a:prstGeom>
          <a:noFill/>
        </p:spPr>
        <p:txBody>
          <a:bodyPr wrap="square" lIns="0" tIns="0" rIns="0" bIns="0" rtlCol="0">
            <a:spAutoFit/>
          </a:bodyPr>
          <a:lstStyle/>
          <a:p>
            <a:pPr algn="ctr">
              <a:lnSpc>
                <a:spcPts val="4800"/>
              </a:lnSpc>
            </a:pPr>
            <a:endParaRPr lang="sl-SI" sz="2800" b="1" spc="-100" dirty="0">
              <a:solidFill>
                <a:srgbClr val="E62D36"/>
              </a:solidFill>
              <a:latin typeface="Georgia" panose="02040502050405020303" pitchFamily="18" charset="0"/>
              <a:cs typeface="Times New Roman" panose="02020603050405020304" pitchFamily="18"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mednarodne odnose in protokol</a:t>
            </a: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krepitev medmestnih in mednarodnih vezi, solidarnosti, partnerskih odnosov in univerzalnih vrednot ter s tem širše prepoznavnosti Maribora,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strokovna, organizacijska in tehnična opravila pri organizaciji in izvedbi protokolarnih dogodkov, kot so primeroma:</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organizacija uradnih obiskov ter sprejemov visokih državnih predstavnikov in predstavnikov občin v Republiki Sloveniji,</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organizacija sprejemov za ugledne posameznike in skupine ob pomembnih dosežkih na kulturnih, gospodarskih in športnih področjih, podeljevanju nagrad idr.,</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organizacija protokola ob podpisu podpisih sporazumov in pogodb,</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organizacija protokola ob otvoritvah cest, zdravstvenih, izobraževalnih, kulturnih in  posameznih komunalnih objektov, katerih investitor/soinvestitor je MOM,</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organizacija in izvedba proslav in prireditev ob državnih praznikih, spominskih dnevih MOM ter prazniku MOM, kakor tudi neposredno vodenje protokola na teh svečanostih,</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pri organizaciji večjih mestnih prireditev, katerih soorganizator je MOM,</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organizacija žalnih slovesnosti ob smrti častnih občanov, bivših županov in drugih pomembnih posameznikov,</a:t>
            </a:r>
          </a:p>
          <a:p>
            <a:pPr marL="171450" lvl="0" indent="-17145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organizacija komemorativnih slovesnosti ob dnevu mrtvih in polaganja vencev pred spominska obeležja,</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protokolarna darila,</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izvedba drugih protokolarnih nalog, povezanih z delom župana, podžupanov ter vodje kabineta.</a:t>
            </a:r>
          </a:p>
          <a:p>
            <a:pPr lvl="0" algn="just"/>
            <a:endParaRPr lang="sl-SI" sz="1200" spc="-100" dirty="0">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478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8513629" cy="5969263"/>
          </a:xfrm>
          <a:prstGeom prst="rect">
            <a:avLst/>
          </a:prstGeom>
          <a:noFill/>
        </p:spPr>
        <p:txBody>
          <a:bodyPr wrap="square" lIns="0" tIns="0" rIns="0" bIns="0" rtlCol="0">
            <a:spAutoFit/>
          </a:bodyPr>
          <a:lstStyle/>
          <a:p>
            <a:pPr algn="ctr"/>
            <a:r>
              <a:rPr lang="sl-SI" sz="2800" b="1" spc="-100" dirty="0">
                <a:solidFill>
                  <a:srgbClr val="E62D36"/>
                </a:solidFill>
                <a:latin typeface="Georgia" panose="02040502050405020303" pitchFamily="18" charset="0"/>
                <a:cs typeface="Times New Roman" panose="02020603050405020304" pitchFamily="18" charset="0"/>
              </a:rPr>
              <a:t>Urad </a:t>
            </a:r>
            <a:r>
              <a:rPr lang="pl-PL" sz="2800" b="1" spc="-100" dirty="0">
                <a:solidFill>
                  <a:srgbClr val="E62D36"/>
                </a:solidFill>
                <a:latin typeface="Georgia" panose="02040502050405020303" pitchFamily="18" charset="0"/>
                <a:cs typeface="Times New Roman" panose="02020603050405020304" pitchFamily="18" charset="0"/>
              </a:rPr>
              <a:t>za </a:t>
            </a:r>
            <a:r>
              <a:rPr lang="sl-SI" sz="2800" b="1" spc="-100" dirty="0">
                <a:solidFill>
                  <a:srgbClr val="E62D36"/>
                </a:solidFill>
                <a:latin typeface="Georgia" panose="02040502050405020303" pitchFamily="18" charset="0"/>
                <a:cs typeface="Times New Roman" panose="02020603050405020304" pitchFamily="18" charset="0"/>
              </a:rPr>
              <a:t>kulturo in </a:t>
            </a:r>
          </a:p>
          <a:p>
            <a:pPr algn="ctr"/>
            <a:r>
              <a:rPr lang="sl-SI" sz="2800" b="1" spc="-100" dirty="0">
                <a:solidFill>
                  <a:srgbClr val="E62D36"/>
                </a:solidFill>
                <a:latin typeface="Georgia" panose="02040502050405020303" pitchFamily="18" charset="0"/>
                <a:cs typeface="Times New Roman" panose="02020603050405020304" pitchFamily="18" charset="0"/>
              </a:rPr>
              <a:t>medgeneracijsko povezovanje</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za kulturo in medgeneracijsko povezovanje </a:t>
            </a:r>
            <a:r>
              <a:rPr lang="pl-PL" sz="1200" dirty="0">
                <a:effectLst/>
                <a:latin typeface="Arial" panose="020B0604020202020204" pitchFamily="34" charset="0"/>
                <a:ea typeface="Calibri" panose="020F0502020204030204" pitchFamily="34" charset="0"/>
                <a:cs typeface="Arial" panose="020B0604020202020204" pitchFamily="34" charset="0"/>
              </a:rPr>
              <a:t>opravlja</a:t>
            </a:r>
            <a:r>
              <a:rPr lang="sl-SI" sz="1200" dirty="0">
                <a:effectLst/>
                <a:latin typeface="Arial" panose="020B0604020202020204" pitchFamily="34" charset="0"/>
                <a:ea typeface="Calibri" panose="020F0502020204030204" pitchFamily="34" charset="0"/>
                <a:cs typeface="Arial" panose="020B0604020202020204" pitchFamily="34" charset="0"/>
              </a:rPr>
              <a:t> naloge, ki se nanašajo predvsem na:  </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upravne, strokovne, pospeševalne in razvojne naloge na področju kulture, programov za otroke in mladino ter starejše, ki vključujejo tudi medgeneracijsko povezovanje,</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načrtovanje in izvajanje strategije za uresničevanje otrokovih pravic,</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načrtovanje in izvajanje strategije za mladino, </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razvoj dejavnikov in programov za medgeneracijsko povezovanje,</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pripravo strateških usmeritev in koordinacijo na področju prostovoljstva,</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spremljanje delovanja javnih zavodov s področja dela urada, katerih ustanoviteljica ali soustanoviteljica je MOM, </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vodenje postopkov zagotavljanja sredstev za stroške dela zaposlenih, za materialne stroške, vezane na funkcionalne stroške objektov in opreme, funkcionalne stroške osnovne dejavnosti ter programske stroške v javnih zavodih, katerih ustanoviteljica ali soustanoviteljica je MOM, </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zagotavljanje pogojev za delovanje društev, skupin in posameznikov, ki izvajajo ljubiteljske kulturne programe,</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vodenje postopkov za sofinanciranje programov in projektov nevladnih organizacij in samozaposlenih s področja kulture,</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opravljanje nalog na področju varovanja kulturne dediščine,</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pripravo strokovnih podlag in razpisne dokumentacije za javne razpise s področja dela, </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vodenje postopkov za sofinanciranje javnih del na področju kulture,</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sodelovanje pri pripravi in spremembah predpisov na področju kulture,</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spremljanje pobud o gostujočih razstavah in izvedba postavitev,</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izpeljavo postopka izbora in pripravo svečanosti ob podelitvi Glazerjevih nagrad,</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opravljanje upravnih in strokovnih nalog na področju posebnih skupin (veteranske organizacije, društva upokojencev), </a:t>
            </a:r>
          </a:p>
          <a:p>
            <a:pPr marL="342900" lvl="0" indent="-342900" algn="just">
              <a:buFont typeface="Arial" panose="020B0604020202020204" pitchFamily="34" charset="0"/>
              <a:buChar char="-"/>
            </a:pPr>
            <a:r>
              <a:rPr lang="pl-PL" sz="1200" dirty="0">
                <a:latin typeface="Arial" panose="020B0604020202020204" pitchFamily="34" charset="0"/>
                <a:ea typeface="Times New Roman" panose="02020603050405020304" pitchFamily="18" charset="0"/>
                <a:cs typeface="Arial" panose="020B0604020202020204" pitchFamily="34" charset="0"/>
              </a:rPr>
              <a:t>opravljanje drugih nalog z delovnega področja urada.</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3" name="Slika 2">
            <a:extLst>
              <a:ext uri="{FF2B5EF4-FFF2-40B4-BE49-F238E27FC236}">
                <a16:creationId xmlns:a16="http://schemas.microsoft.com/office/drawing/2014/main" id="{F3A86F93-915F-83EB-4C25-CD5D8C0D636E}"/>
              </a:ext>
            </a:extLst>
          </p:cNvPr>
          <p:cNvPicPr>
            <a:picLocks noChangeAspect="1"/>
          </p:cNvPicPr>
          <p:nvPr/>
        </p:nvPicPr>
        <p:blipFill>
          <a:blip r:embed="rId3"/>
          <a:stretch>
            <a:fillRect/>
          </a:stretch>
        </p:blipFill>
        <p:spPr>
          <a:xfrm>
            <a:off x="9370879" y="1052512"/>
            <a:ext cx="2095500" cy="3648075"/>
          </a:xfrm>
          <a:prstGeom prst="rect">
            <a:avLst/>
          </a:prstGeom>
        </p:spPr>
      </p:pic>
    </p:spTree>
    <p:extLst>
      <p:ext uri="{BB962C8B-B14F-4D97-AF65-F5344CB8AC3E}">
        <p14:creationId xmlns:p14="http://schemas.microsoft.com/office/powerpoint/2010/main" val="172290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447645"/>
          </a:xfrm>
          <a:prstGeom prst="rect">
            <a:avLst/>
          </a:prstGeom>
          <a:noFill/>
        </p:spPr>
        <p:txBody>
          <a:bodyPr wrap="square" lIns="0" tIns="0" rIns="0" bIns="0" rtlCol="0">
            <a:spAutoFit/>
          </a:bodyPr>
          <a:lstStyle/>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kulturo</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cs typeface="Arial" panose="020B0604020202020204" pitchFamily="34" charset="0"/>
              </a:rPr>
              <a:t>upravne, strokovne, pospeševalne in razvojne naloge na področju kulture,</a:t>
            </a:r>
          </a:p>
          <a:p>
            <a:pPr marL="17145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strokovnih podlag, strateško načrtovanje in celovita koordinacija za izvajanje trajnostno naravnane lokalne kulturne politike, </a:t>
            </a:r>
            <a:endParaRPr lang="sl-SI" sz="1200" dirty="0">
              <a:latin typeface="Arial" panose="020B0604020202020204" pitchFamily="34" charset="0"/>
              <a:cs typeface="Arial" panose="020B0604020202020204" pitchFamily="34" charset="0"/>
            </a:endParaRPr>
          </a:p>
          <a:p>
            <a:pPr fontAlgn="base"/>
            <a:r>
              <a:rPr lang="sl-SI" sz="1200" dirty="0">
                <a:latin typeface="Arial" panose="020B0604020202020204" pitchFamily="34" charset="0"/>
                <a:cs typeface="Arial" panose="020B0604020202020204" pitchFamily="34" charset="0"/>
              </a:rPr>
              <a:t>-   spremljanje delovanja javnih zavodov s področja dela urada, katerih ustanoviteljica ali soustanoviteljica je MOM,  </a:t>
            </a:r>
          </a:p>
          <a:p>
            <a:pPr marL="171450" indent="-171450" fontAlgn="base">
              <a:buFontTx/>
              <a:buChar char="-"/>
            </a:pPr>
            <a:r>
              <a:rPr lang="sl-SI" sz="1200" dirty="0">
                <a:latin typeface="Arial" panose="020B0604020202020204" pitchFamily="34" charset="0"/>
                <a:cs typeface="Arial" panose="020B0604020202020204" pitchFamily="34" charset="0"/>
              </a:rPr>
              <a:t>vodenje postopkov zagotavljanja sredstev za stroške dela zaposlenih, za materialne stroške, vezane na funkcionalne stroške objektov in opreme,      </a:t>
            </a:r>
          </a:p>
          <a:p>
            <a:pPr fontAlgn="base"/>
            <a:r>
              <a:rPr lang="sl-SI" sz="1200" dirty="0">
                <a:latin typeface="Arial" panose="020B0604020202020204" pitchFamily="34" charset="0"/>
                <a:cs typeface="Arial" panose="020B0604020202020204" pitchFamily="34" charset="0"/>
              </a:rPr>
              <a:t>    funkcionalne stroške osnovne dejavnosti ter programske stroške v javnih zavodih, katerih ustanoviteljica ali soustanoviteljica je MOM,  </a:t>
            </a:r>
          </a:p>
          <a:p>
            <a:pPr fontAlgn="base"/>
            <a:r>
              <a:rPr lang="sl-SI" sz="1200" dirty="0">
                <a:latin typeface="Arial" panose="020B0604020202020204" pitchFamily="34" charset="0"/>
                <a:cs typeface="Arial" panose="020B0604020202020204" pitchFamily="34" charset="0"/>
              </a:rPr>
              <a:t>-   zagotavljanje pogojev za delovanje društev, skupin in posameznikov, ki izvajajo ljubiteljske kulturne programe, </a:t>
            </a:r>
          </a:p>
          <a:p>
            <a:pPr marL="171450" indent="-171450" fontAlgn="base">
              <a:buFontTx/>
              <a:buChar char="-"/>
            </a:pPr>
            <a:r>
              <a:rPr lang="sl-SI" sz="1200" dirty="0">
                <a:latin typeface="Arial" panose="020B0604020202020204" pitchFamily="34" charset="0"/>
                <a:cs typeface="Arial" panose="020B0604020202020204" pitchFamily="34" charset="0"/>
              </a:rPr>
              <a:t>vodenje postopkov za sofinanciranje programov in projektov nevladnih organizacij in samozaposlenih s področja kulture, </a:t>
            </a:r>
          </a:p>
          <a:p>
            <a:pPr fontAlgn="base"/>
            <a:r>
              <a:rPr lang="sl-SI" sz="1200" dirty="0">
                <a:latin typeface="Arial" panose="020B0604020202020204" pitchFamily="34" charset="0"/>
                <a:cs typeface="Arial" panose="020B0604020202020204" pitchFamily="34" charset="0"/>
              </a:rPr>
              <a:t>-   opravljanje nalog na področju varovanja kulturne dediščine, </a:t>
            </a:r>
          </a:p>
          <a:p>
            <a:pPr fontAlgn="base"/>
            <a:r>
              <a:rPr lang="sl-SI" sz="1200" dirty="0">
                <a:latin typeface="Arial" panose="020B0604020202020204" pitchFamily="34" charset="0"/>
                <a:cs typeface="Arial" panose="020B0604020202020204" pitchFamily="34" charset="0"/>
              </a:rPr>
              <a:t>-   priprava strokovnih podlag in razpisne dokumentacije za javne razpise s področja dela,  </a:t>
            </a:r>
          </a:p>
          <a:p>
            <a:pPr marL="171450" lvl="0" indent="-171450" algn="just">
              <a:buFontTx/>
              <a:buChar char="-"/>
            </a:pPr>
            <a:r>
              <a:rPr lang="sl-SI" sz="1200" dirty="0">
                <a:latin typeface="Arial" panose="020B0604020202020204" pitchFamily="34" charset="0"/>
                <a:cs typeface="Arial" panose="020B0604020202020204" pitchFamily="34" charset="0"/>
              </a:rPr>
              <a:t>vodenje postopkov za sofinanciranje javnih del na področju kulture,</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fontAlgn="base"/>
            <a:r>
              <a:rPr lang="sl-SI" sz="1200" dirty="0">
                <a:latin typeface="Arial" panose="020B0604020202020204" pitchFamily="34" charset="0"/>
                <a:cs typeface="Arial" panose="020B0604020202020204" pitchFamily="34" charset="0"/>
              </a:rPr>
              <a:t>-   spremljanje pobud o gostujočih razstavah in izvedba postavitev, </a:t>
            </a:r>
          </a:p>
          <a:p>
            <a:pPr fontAlgn="base"/>
            <a:r>
              <a:rPr lang="sl-SI" sz="1200" dirty="0">
                <a:latin typeface="Arial" panose="020B0604020202020204" pitchFamily="34" charset="0"/>
                <a:cs typeface="Arial" panose="020B0604020202020204" pitchFamily="34" charset="0"/>
              </a:rPr>
              <a:t>-   izpeljava postopka izbora in pripravo svečanosti ob podelitvi Glazerjevih nagrad.</a:t>
            </a:r>
            <a:r>
              <a:rPr lang="sl-SI" sz="1200" dirty="0"/>
              <a:t> </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Sektor za mladino, starejše in medgeneracijsko povezovanje</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spremljanje položaja mladih v MOM in aktivno odzivanje na potrebe mladih v mestu,</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spremljanje zakonodaje, nacionalnih in evropskih strateških dokumentov ter temeljnih programov s področja mladinskega sektorja,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strokovnih podlag, strateško načrtovanje in celovita koordinacija za izvajanje trajnostno naravnane lokalne mladinske politike,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povezovanje ključnih akterjev mladinskega sektorja in proaktivno sodelovanje z vsemi akterji, ki vplivajo na položaj mladih v mestni občini,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pripravljanje podlag za (so)financiranje programov v mladinskem sektorju,</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spremljanje izvajanja (so)financiranih programov v mladinskem sektorju,</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spremljanje delovanja javnih zavodov s področja mladinskega sektorja, katerih ustanoviteljica ali soustanoviteljica je MOM,</a:t>
            </a:r>
          </a:p>
          <a:p>
            <a:pPr lvl="0" algn="just"/>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ctr"/>
            <a:r>
              <a:rPr lang="sl-SI" sz="2000" dirty="0">
                <a:solidFill>
                  <a:srgbClr val="FF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sl-SI"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59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862353-AB3A-DE5D-30C2-92A24E0FEAB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A83DEE9-20E6-FD83-C8F3-814807D23995}"/>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462A0DD1-D9B2-43BF-B45A-C2AAC5D6823B}"/>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D1BF4079-3B06-2E70-A15D-C538978A29A2}"/>
              </a:ext>
            </a:extLst>
          </p:cNvPr>
          <p:cNvSpPr txBox="1"/>
          <p:nvPr/>
        </p:nvSpPr>
        <p:spPr>
          <a:xfrm>
            <a:off x="725621" y="1126776"/>
            <a:ext cx="10111493" cy="3262432"/>
          </a:xfrm>
          <a:prstGeom prst="rect">
            <a:avLst/>
          </a:prstGeom>
          <a:noFill/>
        </p:spPr>
        <p:txBody>
          <a:bodyPr wrap="square" lIns="0" tIns="0" rIns="0" bIns="0" rtlCol="0">
            <a:spAutoFit/>
          </a:bodyPr>
          <a:lstStyle/>
          <a:p>
            <a:pPr marL="171450" lvl="0" indent="-171450" algn="just">
              <a:buFontTx/>
              <a:buChar char="-"/>
            </a:pPr>
            <a:endParaRPr lang="sl-SI" sz="1200" dirty="0">
              <a:latin typeface="Arial" panose="020B0604020202020204" pitchFamily="34" charset="0"/>
              <a:cs typeface="Arial" panose="020B0604020202020204" pitchFamily="34" charset="0"/>
            </a:endParaRPr>
          </a:p>
          <a:p>
            <a:pPr lvl="0" algn="ctr"/>
            <a:r>
              <a:rPr lang="sl-SI" sz="2000" dirty="0">
                <a:solidFill>
                  <a:srgbClr val="FF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sl-SI" sz="2000" dirty="0">
              <a:latin typeface="Arial" panose="020B0604020202020204" pitchFamily="34"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opravljanje nalog, ki se nanašajo na zagotavljanje sredstev za stroške dela zaposlenih, materialne stroške, vezane na funkcionalne stroške objektov in opreme ter stroške osnovne dejavnosti, v javnih zavodih s področja mladinskega sektorja,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informiranje in svetovanje organizacijam v mladinskem sektorju ter drugim organizacijam, ki izvajajo aktivnosti za mlade,</a:t>
            </a:r>
            <a:endParaRPr lang="sl-SI" sz="1200" dirty="0">
              <a:latin typeface="Arial" panose="020B0604020202020204" pitchFamily="34" charset="0"/>
              <a:cs typeface="Arial" panose="020B0604020202020204" pitchFamily="34" charset="0"/>
            </a:endParaRPr>
          </a:p>
          <a:p>
            <a:pPr marL="171450" lvl="0" indent="-171450" algn="just">
              <a:buFontTx/>
              <a:buChar char="-"/>
            </a:pPr>
            <a:r>
              <a:rPr lang="sl-SI" sz="1200" dirty="0">
                <a:latin typeface="Arial" panose="020B0604020202020204" pitchFamily="34" charset="0"/>
                <a:cs typeface="Arial" panose="020B0604020202020204" pitchFamily="34" charset="0"/>
              </a:rPr>
              <a:t>načrtovanje in izvajanje strategije za uresničevanje otrokovih pravic, </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opravljanje razvojnih nalog na področju nevladnih organizacij in prostovoljstva v mladinskem sektorju ter usklajevanje tovrstnih nalog z ostalimi upravnimi področji, z namenom, da se zagotovi celostni pristop k razvoju nevladnih organizacij in prostovoljstva v mestni občini,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opravljanje strokovnih nalog za posvetovalne organe s svojega področja,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pripravljanje in izvajanje nalog na področju programov za starejše,</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razvoj dejavnikov in programov za medgeneracijsko povezovanje,</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zagotavljanje sofinanciranja programov za medgeneracijsko povezovanje,</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opravljanje upravnih in strokovnih nalog na področju posebnih skupin (veteranske organizacije, društva upokojencev),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pripravljanje strateških usmeritev in koordinacija na področju prostovoljstva,</a:t>
            </a:r>
            <a:endParaRPr lang="sl-SI" sz="1200" strike="sngStrike"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izvajanje drugih upravnih, razvojnih in strokovno tehničnih nalog z delovnega področja sektorja.</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CA338E34-6D1E-D4A2-7903-E648E7BC40EF}"/>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871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2" y="1126776"/>
            <a:ext cx="8313604" cy="4245714"/>
          </a:xfrm>
          <a:prstGeom prst="rect">
            <a:avLst/>
          </a:prstGeom>
          <a:noFill/>
        </p:spPr>
        <p:txBody>
          <a:bodyPr wrap="square" lIns="0" tIns="0" rIns="0" bIns="0" rtlCol="0">
            <a:spAutoFit/>
          </a:bodyPr>
          <a:lstStyle/>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Urad </a:t>
            </a:r>
            <a:r>
              <a:rPr lang="pl-PL" sz="2800" b="1" spc="-100" dirty="0">
                <a:solidFill>
                  <a:srgbClr val="E62D36"/>
                </a:solidFill>
                <a:latin typeface="Georgia" panose="02040502050405020303" pitchFamily="18" charset="0"/>
                <a:cs typeface="Times New Roman" panose="02020603050405020304" pitchFamily="18" charset="0"/>
              </a:rPr>
              <a:t>za </a:t>
            </a:r>
            <a:r>
              <a:rPr lang="sl-SI" sz="2800" b="1" spc="-100" dirty="0">
                <a:solidFill>
                  <a:srgbClr val="E62D36"/>
                </a:solidFill>
                <a:latin typeface="Georgia" panose="02040502050405020303" pitchFamily="18" charset="0"/>
                <a:cs typeface="Times New Roman" panose="02020603050405020304" pitchFamily="18" charset="0"/>
              </a:rPr>
              <a:t>šport</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za šport </a:t>
            </a:r>
            <a:r>
              <a:rPr lang="pl-PL" sz="1200" dirty="0">
                <a:effectLst/>
                <a:latin typeface="Arial" panose="020B0604020202020204" pitchFamily="34" charset="0"/>
                <a:ea typeface="Calibri" panose="020F0502020204030204" pitchFamily="34" charset="0"/>
                <a:cs typeface="Arial" panose="020B0604020202020204" pitchFamily="34" charset="0"/>
              </a:rPr>
              <a:t>opravlja</a:t>
            </a:r>
            <a:r>
              <a:rPr lang="sl-SI" sz="1200" dirty="0">
                <a:effectLst/>
                <a:latin typeface="Arial" panose="020B0604020202020204" pitchFamily="34" charset="0"/>
                <a:ea typeface="Calibri" panose="020F0502020204030204" pitchFamily="34" charset="0"/>
                <a:cs typeface="Arial" panose="020B0604020202020204" pitchFamily="34" charset="0"/>
              </a:rPr>
              <a:t> naloge, ki se nanašajo predvsem na:  </a:t>
            </a:r>
          </a:p>
          <a:p>
            <a:pPr lvl="0" algn="just"/>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upravne, strokovne, pospeševalne in razvojne naloge na področju športa,</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načrtovanje in izvajanje strategije športa v MOM,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izvajanje nadzora nad izvajanjem letnega programa športa in spremljanje upravljanja športne infrastrukture,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uresničevanje programov športa in zagotavljanje javne mreže športnih objektov,</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vodenje postopkov za sofinanciranje programov športa in športnih prireditev, </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izvajanje strokovnih nalog za športna društva in zveze športnih društev,</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sodelovanje pri pripravi in spremembah predpisov na področjih programov športa in športne infrastrukture,</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spremljanje delovanja javnih zavodov s področja športa, katerih ustanoviteljica ali soustanoviteljica je MOM,</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koordinacijo interesnih programov športa v okviru Zavoda Planica,</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koordinacijo izvedbe šolskih športnih tekmovanj na lokalnem in področnem nivoju,</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sodelovanje pri digitalizaciji procesov delovanja športa v MOM,</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drugih nalog z delovnega področja urada.</a:t>
            </a: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52D71544-8184-0EE6-6FB1-A0EE8BDEFA01}"/>
              </a:ext>
            </a:extLst>
          </p:cNvPr>
          <p:cNvPicPr>
            <a:picLocks noChangeAspect="1"/>
          </p:cNvPicPr>
          <p:nvPr/>
        </p:nvPicPr>
        <p:blipFill>
          <a:blip r:embed="rId3"/>
          <a:stretch>
            <a:fillRect/>
          </a:stretch>
        </p:blipFill>
        <p:spPr>
          <a:xfrm>
            <a:off x="9039226" y="1485510"/>
            <a:ext cx="1800225" cy="952500"/>
          </a:xfrm>
          <a:prstGeom prst="rect">
            <a:avLst/>
          </a:prstGeom>
        </p:spPr>
      </p:pic>
    </p:spTree>
    <p:extLst>
      <p:ext uri="{BB962C8B-B14F-4D97-AF65-F5344CB8AC3E}">
        <p14:creationId xmlns:p14="http://schemas.microsoft.com/office/powerpoint/2010/main" val="341732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630709"/>
          </a:xfrm>
          <a:prstGeom prst="rect">
            <a:avLst/>
          </a:prstGeom>
          <a:noFill/>
        </p:spPr>
        <p:txBody>
          <a:bodyPr wrap="square" lIns="0" tIns="0" rIns="0" bIns="0" rtlCol="0">
            <a:spAutoFit/>
          </a:bodyPr>
          <a:lstStyle/>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odnose z javnostmi</a:t>
            </a: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transparentno vodenje odnosov z notranjimi in zunanjimi javnostmi - obveščanje medijev in informiranje druge javnosti o aktualnih ali strateških zadevah, ki se nanašajo na delo Mestne uprave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načrtovanje, organizacija in izvedba komunikacijske aktivnosti projektov, ki so deloma ali v celoti vodeni s strani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kreiranje (digitalnih) strategij ter skrb za inovacije in sodobno spletno prisotnost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načrtovanje in oblikovanje kreativnih vsebin objav na socialnih omrežjih in promocijskih gradiv.</a:t>
            </a:r>
          </a:p>
          <a:p>
            <a:pPr lvl="0" algn="just"/>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mestni svet</a:t>
            </a:r>
          </a:p>
          <a:p>
            <a:pPr lvl="0" algn="just"/>
            <a:endParaRPr lang="sl-SI" sz="1200" i="1"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predlogov programov mestnega sveta in njegovih teles ter priprava in izvedba sej </a:t>
            </a:r>
            <a:r>
              <a:rPr lang="sl-SI" sz="1200" dirty="0">
                <a:latin typeface="Arial" panose="020B0604020202020204" pitchFamily="34" charset="0"/>
                <a:ea typeface="Times New Roman" panose="02020603050405020304" pitchFamily="18" charset="0"/>
                <a:cs typeface="Arial" panose="020B0604020202020204" pitchFamily="34" charset="0"/>
              </a:rPr>
              <a:t>m</a:t>
            </a:r>
            <a:r>
              <a:rPr lang="sl-SI" sz="1200" dirty="0">
                <a:effectLst/>
                <a:latin typeface="Arial" panose="020B0604020202020204" pitchFamily="34" charset="0"/>
                <a:ea typeface="Times New Roman" panose="02020603050405020304" pitchFamily="18" charset="0"/>
                <a:cs typeface="Arial" panose="020B0604020202020204" pitchFamily="34" charset="0"/>
              </a:rPr>
              <a:t>estnega sveta in njegovih delovnih teles,</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nalog za člane mestnega sveta in svetniške skupine,</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svetovalnih, strokovnih in organizacijskih opravil za delovanje Mestnega sveta, Komisije za mandatna vprašanja, volitve in imenovanja ter ostalih delovnih teles Mestnega sveta,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obveščanje članov mestnega sveta, političnih strank zastopanih v mestnem svetu, mestnih četrti in krajevnih skupnosti ter drugih zainteresiranih o vprašanjih, ki jih obravnava in o katerih odloča mestni svet ali od njega pooblaščeno delovno telo,</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priprava uradnih prečiščenih besedil predpisov, ki jih sprejme Mestni svet MOM in jih predlaga Mestnemu svetu v sprejem,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objavo splošnih in drugih aktov, ki jih sprejme mestni svet in se objavijo v Medobčinskem uradnem vestniku in na spletni strani MOM,</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evidence pravnih aktov, ki jih sprejme mestni svet,</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izvedba opravil za nadzorni odbor MOM in za Mestno volilno komisijo,</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izvedba strokovnih, organizacijskih in drugih administrativno-tehničnih nalog za delovanje varnostnega sosveta,</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strokovnih in organizacijskih nalog v zvezi z volitvami, referendumi in ljudsko iniciativo.</a:t>
            </a:r>
          </a:p>
          <a:p>
            <a:pPr lvl="0" algn="just"/>
            <a:endParaRPr lang="sl-SI" sz="1200" spc="-100" dirty="0">
              <a:latin typeface="Arial" panose="020B0604020202020204" pitchFamily="34" charset="0"/>
              <a:cs typeface="Arial" panose="020B0604020202020204" pitchFamily="34" charset="0"/>
            </a:endParaRPr>
          </a:p>
          <a:p>
            <a:pPr lvl="0" algn="just"/>
            <a:endParaRPr lang="sl-SI" sz="1200" spc="-100" dirty="0">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70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2060500"/>
          </a:xfrm>
          <a:prstGeom prst="rect">
            <a:avLst/>
          </a:prstGeom>
          <a:noFill/>
        </p:spPr>
        <p:txBody>
          <a:bodyPr wrap="square" lIns="0" tIns="0" rIns="0" bIns="0" rtlCol="0">
            <a:spAutoFit/>
          </a:bodyPr>
          <a:lstStyle/>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effectLst/>
                <a:latin typeface="Georgia" panose="02040502050405020303" pitchFamily="18" charset="0"/>
                <a:ea typeface="Times New Roman" panose="02020603050405020304" pitchFamily="18" charset="0"/>
                <a:cs typeface="Arial" panose="020B0604020202020204" pitchFamily="34" charset="0"/>
              </a:rPr>
              <a:t>Služba za mestne četrti in krajevne skupnosti</a:t>
            </a: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financiranje mestnih četrti in krajevnih skupnosti, ki se financirajo iz proračuna MOM, za koordiniranje dela referentov in organizacijo dela v mestnih četrtih in krajevnih skupnostih,</a:t>
            </a:r>
          </a:p>
          <a:p>
            <a:pPr marL="171450" lvl="0" indent="-171450" algn="just">
              <a:buFontTx/>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strokovnega sodelovanja in podpore mestnim četrtem in krajevnim skupnostim na področjih njihove pristojnosti.</a:t>
            </a:r>
          </a:p>
          <a:p>
            <a:pPr marL="171450" lvl="0" indent="-171450" algn="just">
              <a:buFontTx/>
              <a:buChar char="-"/>
            </a:pP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00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1047279" cy="6030818"/>
          </a:xfrm>
          <a:prstGeom prst="rect">
            <a:avLst/>
          </a:prstGeom>
          <a:noFill/>
        </p:spPr>
        <p:txBody>
          <a:bodyPr wrap="square" lIns="0" tIns="0" rIns="0" bIns="0" rtlCol="0">
            <a:spAutoFit/>
          </a:bodyPr>
          <a:lstStyle/>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Urad za finance in proračun</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za finance in proračun opravlja naloge, ki se nanašajo predvsem na:</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pripravo proračuna MOM, rebalansa proračuna, zaključnega računa proračuna, polletnega poročila o </a:t>
            </a:r>
          </a:p>
          <a:p>
            <a:pPr lvl="0" algn="just"/>
            <a:r>
              <a:rPr lang="sl-SI" sz="1200" dirty="0">
                <a:latin typeface="Arial" panose="020B0604020202020204" pitchFamily="34" charset="0"/>
                <a:ea typeface="Times New Roman" panose="02020603050405020304" pitchFamily="18" charset="0"/>
                <a:cs typeface="Arial" panose="020B0604020202020204" pitchFamily="34" charset="0"/>
              </a:rPr>
              <a:t>        </a:t>
            </a:r>
            <a:r>
              <a:rPr lang="sl-SI" sz="1200" dirty="0">
                <a:effectLst/>
                <a:latin typeface="Arial" panose="020B0604020202020204" pitchFamily="34" charset="0"/>
                <a:ea typeface="Times New Roman" panose="02020603050405020304" pitchFamily="18" charset="0"/>
                <a:cs typeface="Arial" panose="020B0604020202020204" pitchFamily="34" charset="0"/>
              </a:rPr>
              <a:t>izvrševanju proračuna ter poročanje o realizaciji proračuna,</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izvrševanje proračuna MOM v skladu s predpisi,</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finančnega in računovodskega poslovanja, </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spremljanje likvidnosti, pripravo mesečnih in kvartalnih likvidnostnih planov,</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postopkov likvidnostnega in dolgoročnega zadolževanja MOM,</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pri izvajanju nalog ravnanja s finančnim premoženjem MOM, </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spremljanje finančnega poslovanja javnih podjetij iz področja izvajanja gospodarske javne službe,</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pripravo soglasij in poročanje o zadolževanju podjetij v neposredni in posredni lasti MOM, </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spremljanje in poročanje o stanju kapitalskih naložb,</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opravljanje finančnih pregledov in podajo strokovnih mnenj o finančnih elementih pri različnih pravnih poslih in različnih gradivih ter preverjanje skladnosti le-teh s proračunom,</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spremljanje predpisov s področja javnih financ in drugih, s financami povezanih področij,</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pripravljanje navodil, pravilnikov ter določanje postopkov dela za naloge finančnega in računovodskega poslovanja,</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informacijsko podporo s področja financ, proračuna in računovodstva ter nudenje pomoči uporabnikom,</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obračun plač in drugih osebnih prejemkov,</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plačilnega prometa,</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izstavljanje računov ter izvajanje izterjave,</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pripravo letnega poročila MOM,</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pripravo premoženjske bilance MOM ter konsolidirane premoženjske bilance MOM,</a:t>
            </a:r>
            <a:endParaRPr lang="sl-SI"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Calibri" panose="020F0502020204030204" pitchFamily="34" charset="0"/>
                <a:cs typeface="Arial" panose="020B0604020202020204" pitchFamily="34" charset="0"/>
              </a:rPr>
              <a:t>pripravo različnih poročil v skladu z zakonskimi zahtevami ter zahtevami drugih predpisov s področja financ,</a:t>
            </a:r>
          </a:p>
          <a:p>
            <a:pPr marL="342900" lvl="0" indent="-342900" algn="just">
              <a:buFont typeface="Arial" panose="020B0604020202020204" pitchFamily="34" charset="0"/>
              <a:buChar char="-"/>
            </a:pPr>
            <a:r>
              <a:rPr lang="pl-PL" sz="1200" dirty="0">
                <a:effectLst/>
                <a:latin typeface="Arial" panose="020B0604020202020204" pitchFamily="34" charset="0"/>
                <a:ea typeface="Calibri" panose="020F0502020204030204" pitchFamily="34" charset="0"/>
                <a:cs typeface="Arial" panose="020B0604020202020204" pitchFamily="34" charset="0"/>
              </a:rPr>
              <a:t>opravljanje drugih nalog z delovnega področja urada.</a:t>
            </a:r>
            <a:endParaRPr lang="sl-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endParaRPr lang="sl-SI" sz="2000" b="1" spc="-100" dirty="0">
              <a:solidFill>
                <a:srgbClr val="E62D36"/>
              </a:solidFill>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6" name="Slika 5">
            <a:extLst>
              <a:ext uri="{FF2B5EF4-FFF2-40B4-BE49-F238E27FC236}">
                <a16:creationId xmlns:a16="http://schemas.microsoft.com/office/drawing/2014/main" id="{79F305F8-E737-57DB-CDF2-11EF75B0D186}"/>
              </a:ext>
            </a:extLst>
          </p:cNvPr>
          <p:cNvPicPr>
            <a:picLocks noChangeAspect="1"/>
          </p:cNvPicPr>
          <p:nvPr/>
        </p:nvPicPr>
        <p:blipFill>
          <a:blip r:embed="rId3"/>
          <a:stretch>
            <a:fillRect/>
          </a:stretch>
        </p:blipFill>
        <p:spPr>
          <a:xfrm>
            <a:off x="9487887" y="334848"/>
            <a:ext cx="1809750" cy="3581400"/>
          </a:xfrm>
          <a:prstGeom prst="rect">
            <a:avLst/>
          </a:prstGeom>
        </p:spPr>
      </p:pic>
    </p:spTree>
    <p:extLst>
      <p:ext uri="{BB962C8B-B14F-4D97-AF65-F5344CB8AC3E}">
        <p14:creationId xmlns:p14="http://schemas.microsoft.com/office/powerpoint/2010/main" val="415957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5015155"/>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lvl="0" algn="just"/>
            <a:r>
              <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rPr>
              <a:t>Sektor za finance in proračun</a:t>
            </a:r>
          </a:p>
          <a:p>
            <a:pPr lvl="0" algn="just"/>
            <a:endParaRPr lang="sl-SI" sz="1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in spremljanje mesečnih likvidnostnih planov,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evidenc in zagotavljanje gospodarnega plasiranja prostih denarnih sredstev,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postopkov pri najemanju in odplačevanju likvidnostnih kreditov,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postopkov v zvezi z dolgoročnim zadolževanjem občine, dajanjem poroštev občine in prevzemanjem dolgoročnih obveznost iz naslova zadolževanja MOM,</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postopkov v zvezi z izdajo soglasij k zadolževanju pravnih oseb na nivoju MOM,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evidence in poročanje o stanju zadolženosti občine,  pravnih oseb na ravni MOM in danih poroštev  v aplikaciji e-dolg,</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opravljanje plačilnega prometa in skrb za enotni zakladniški račun MOM,</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izstavljanje računov in vzpostavljanje terjatev v skladu s prejetimi pravnimi podlagami,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spremljanje terjatev, obveščanje skrbnikov prejemkov o stanju terjatev, izstavljanje opominov v dogovoru s skrbniki ter priprava in posredovanje dokumentacije v nadaljnjo izterjavo Uradu za splošne zadeve, CURSU,</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odredb s področja dela v skladu z navodilom o izvrševanju proračuna MOM,</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izračunavanje zamudnih obresti,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poročila o neposrednih kapitalskih naložbah v lasti MOM za letno poročanje ministrstvu, pristojnem za finance,</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sodelovanje pri uveljavljanju pravic iz naslova kapitalskih naložb (skupščine) v neposredni večinski lasti MOM,</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proračuna MOM, rebalansa proračuna, spremembe proračuna, zaključnega računa proračuna, polletnega poročila o izvrševanju proračuna ter poročanje o realizaciji proračuna,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skrb za izvrševanje proračuna MOM v skladu s predpisi,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navodil, pravilnikov ter določanje postopkov dela za naloge financ in proračuna,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depoja in evidence prejetih finančnih zavarovanj ter obveščanje skrbnikov o zapadlosti le-teh.</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1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1" y="1126776"/>
            <a:ext cx="10111493" cy="4307269"/>
          </a:xfrm>
          <a:prstGeom prst="rect">
            <a:avLst/>
          </a:prstGeom>
          <a:noFill/>
        </p:spPr>
        <p:txBody>
          <a:bodyPr wrap="square" lIns="0" tIns="0" rIns="0" bIns="0" rtlCol="0">
            <a:spAutoFit/>
          </a:bodyPr>
          <a:lstStyle/>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lvl="0" algn="just"/>
            <a:endPar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endParaRPr>
          </a:p>
          <a:p>
            <a:pPr lvl="0" algn="just"/>
            <a:endPar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endParaRPr>
          </a:p>
          <a:p>
            <a:pPr lvl="0" algn="just"/>
            <a:r>
              <a:rPr lang="sl-SI" sz="1400" b="1" dirty="0">
                <a:solidFill>
                  <a:srgbClr val="FF0000"/>
                </a:solidFill>
                <a:latin typeface="Georgia" panose="02040502050405020303" pitchFamily="18" charset="0"/>
                <a:ea typeface="Times New Roman" panose="02020603050405020304" pitchFamily="18" charset="0"/>
                <a:cs typeface="Arial" panose="020B0604020202020204" pitchFamily="34" charset="0"/>
              </a:rPr>
              <a:t>Sektor za računovodstvo</a:t>
            </a:r>
          </a:p>
          <a:p>
            <a:pPr lvl="0" algn="just"/>
            <a:endParaRPr lang="sl-SI" sz="1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ažurno urejanje, zajemanje in knjigovodsko evidentiranje poslovnih dogodkov,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zagotavljanje evidentiranja in vpogleda v stanje in gibanje sredstev ter obveznosti do virov sredstev,</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opravljanje računovodskega evidentiranja in vodenja poslovnih knjig za mestne četrti in krajevne skupnosti,</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vodenje analitične evidence neopredmetenih dolgoročnih sredstev, osnovnih sredstev, drobnega inventarja in nepremičnin,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ugotavljanje prihodkov in drugih prejemkov, odhodkov in drugih izdatkov ter rezultatov poslovanja,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priprava plačilnih nalogov za plačila obveznosti,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obračun plač in drugih prejemkov,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knjiženje blagajniškega poslovanja,</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usklajevanje poslovnih knjig,</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računovodsko nadziranje, informiranje, poročanje in analiziranje, </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izdelava računovodskih izkazov in pojasnil k izkazom,</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predložitev letnega poročila županu,</a:t>
            </a:r>
          </a:p>
          <a:p>
            <a:pPr marL="171450" lvl="0" indent="-171450" algn="just">
              <a:buFontTx/>
              <a:buChar char="-"/>
            </a:pPr>
            <a:r>
              <a:rPr lang="sl-SI" sz="1200" dirty="0">
                <a:latin typeface="Arial" panose="020B0604020202020204" pitchFamily="34" charset="0"/>
                <a:ea typeface="Times New Roman" panose="02020603050405020304" pitchFamily="18" charset="0"/>
                <a:cs typeface="Arial" panose="020B0604020202020204" pitchFamily="34" charset="0"/>
              </a:rPr>
              <a:t>izdelava premoženjske bilance in konsolidirane premoženjske bilance.</a:t>
            </a:r>
          </a:p>
          <a:p>
            <a:pPr lvl="0" algn="just"/>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11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DA1E08-AF4F-EC4B-B615-9265B45C22C3}"/>
              </a:ext>
            </a:extLst>
          </p:cNvPr>
          <p:cNvSpPr/>
          <p:nvPr/>
        </p:nvSpPr>
        <p:spPr>
          <a:xfrm>
            <a:off x="-1200" y="6705720"/>
            <a:ext cx="12193200" cy="151200"/>
          </a:xfrm>
          <a:prstGeom prst="rect">
            <a:avLst/>
          </a:prstGeom>
          <a:solidFill>
            <a:srgbClr val="E62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10" name="Picture 9">
            <a:extLst>
              <a:ext uri="{FF2B5EF4-FFF2-40B4-BE49-F238E27FC236}">
                <a16:creationId xmlns:a16="http://schemas.microsoft.com/office/drawing/2014/main" id="{AEBCB2F2-BE44-704D-9B4F-48A46709B334}"/>
              </a:ext>
            </a:extLst>
          </p:cNvPr>
          <p:cNvPicPr>
            <a:picLocks noChangeAspect="1"/>
          </p:cNvPicPr>
          <p:nvPr/>
        </p:nvPicPr>
        <p:blipFill>
          <a:blip r:embed="rId2"/>
          <a:stretch>
            <a:fillRect/>
          </a:stretch>
        </p:blipFill>
        <p:spPr>
          <a:xfrm>
            <a:off x="442913" y="373425"/>
            <a:ext cx="2341991" cy="604800"/>
          </a:xfrm>
          <a:prstGeom prst="rect">
            <a:avLst/>
          </a:prstGeom>
        </p:spPr>
      </p:pic>
      <p:sp>
        <p:nvSpPr>
          <p:cNvPr id="8" name="TextBox 7">
            <a:extLst>
              <a:ext uri="{FF2B5EF4-FFF2-40B4-BE49-F238E27FC236}">
                <a16:creationId xmlns:a16="http://schemas.microsoft.com/office/drawing/2014/main" id="{16FE0990-74F7-8347-81CE-1E62B52DDF2B}"/>
              </a:ext>
            </a:extLst>
          </p:cNvPr>
          <p:cNvSpPr txBox="1"/>
          <p:nvPr/>
        </p:nvSpPr>
        <p:spPr>
          <a:xfrm>
            <a:off x="725622" y="1126776"/>
            <a:ext cx="9513754" cy="5538376"/>
          </a:xfrm>
          <a:prstGeom prst="rect">
            <a:avLst/>
          </a:prstGeom>
          <a:noFill/>
        </p:spPr>
        <p:txBody>
          <a:bodyPr wrap="square" lIns="0" tIns="0" rIns="0" bIns="0" rtlCol="0">
            <a:spAutoFit/>
          </a:bodyPr>
          <a:lstStyle/>
          <a:p>
            <a:pPr algn="ctr">
              <a:lnSpc>
                <a:spcPts val="4800"/>
              </a:lnSpc>
            </a:pPr>
            <a:r>
              <a:rPr lang="sl-SI" sz="2800" b="1" spc="-100" dirty="0">
                <a:solidFill>
                  <a:srgbClr val="E62D36"/>
                </a:solidFill>
                <a:latin typeface="Georgia" panose="02040502050405020303" pitchFamily="18" charset="0"/>
                <a:cs typeface="Times New Roman" panose="02020603050405020304" pitchFamily="18" charset="0"/>
              </a:rPr>
              <a:t>Urad za gospodarstvo</a:t>
            </a: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sl-SI" sz="1200" dirty="0">
              <a:effectLst/>
              <a:latin typeface="Arial" panose="020B0604020202020204" pitchFamily="34" charset="0"/>
              <a:ea typeface="Calibri" panose="020F0502020204030204" pitchFamily="34" charset="0"/>
              <a:cs typeface="Arial" panose="020B0604020202020204" pitchFamily="34" charset="0"/>
            </a:endParaRPr>
          </a:p>
          <a:p>
            <a:pPr algn="just"/>
            <a:r>
              <a:rPr lang="sl-SI" sz="1200" dirty="0">
                <a:effectLst/>
                <a:latin typeface="Arial" panose="020B0604020202020204" pitchFamily="34" charset="0"/>
                <a:ea typeface="Calibri" panose="020F0502020204030204" pitchFamily="34" charset="0"/>
                <a:cs typeface="Arial" panose="020B0604020202020204" pitchFamily="34" charset="0"/>
              </a:rPr>
              <a:t>Urad za gospodarstvo opravlja naloge, ki se nanašajo predvsem na:</a:t>
            </a:r>
          </a:p>
          <a:p>
            <a:pPr algn="just"/>
            <a:endParaRPr lang="en-SI"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gospodarski razvoj MOM kot celote</a:t>
            </a:r>
            <a:r>
              <a:rPr lang="sl-SI" sz="1200" dirty="0">
                <a:effectLst/>
                <a:latin typeface="Arial" panose="020B0604020202020204" pitchFamily="34" charset="0"/>
                <a:ea typeface="Times New Roman" panose="02020603050405020304" pitchFamily="18" charset="0"/>
                <a:cs typeface="Arial" panose="020B0604020202020204" pitchFamily="34" charset="0"/>
              </a:rPr>
              <a:t>,</a:t>
            </a:r>
            <a:endParaRPr lang="en-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pospeševanje in ustvarjanje pogojev za razvoj podjetništva, turizma, kmetijstva, samooskrbe, trgovine in drugih gospodarskih dejavnosti,</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zagotavljanje ugodnega in spodbudnega okolja za razvoj gospodarstva, podjetništva in turizma v sodelovanju s pristojnimi regionalnimi in državnimi agencijami, združenji, drugimi institucijami ter univerzo,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soustvarjanje pogojev za pridobivanje domačih in tujih investitorjev,</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izvajanje upravnih nalog s področja gospodarstva v obsegu in na način, ki je določen z zakonom,</a:t>
            </a:r>
          </a:p>
          <a:p>
            <a:pPr marL="342900" lvl="0" indent="-342900" algn="just">
              <a:buFont typeface="Arial" panose="020B0604020202020204" pitchFamily="34" charset="0"/>
              <a:buChar char="-"/>
            </a:pPr>
            <a:r>
              <a:rPr lang="sl-SI" sz="1200" dirty="0">
                <a:latin typeface="Arial" panose="020B0604020202020204" pitchFamily="34" charset="0"/>
                <a:ea typeface="Times New Roman" panose="02020603050405020304" pitchFamily="18" charset="0"/>
                <a:cs typeface="Arial" panose="020B0604020202020204" pitchFamily="34" charset="0"/>
              </a:rPr>
              <a:t>področje gozdov in gozdov s posebnim namenom,</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upravljanje z nepremičnim premoženjem MOM, razen nepremičnin in nalog, za katere so pristojni drugi organi mestne uprave, ožji deli občine (mestne četrti in krajevne skupnosti), javni zavodi in javni skladi,</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skrb za  funkcionalno urejenost nepremičnega premoženja MOM, ki ga ima urad v upravljanju,</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pridobivanje in razpolaganje z nepremičnim premoženjem MOM, oddajanje v najem in v brezplačno uporabo,</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evidence nepremičnega premoženja v lasti MOM,</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vpis in izbris iz registra upravnikov večstanovanjskih stavb ter izdajo potrdil o vpisu v register,</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strokovna opravila vezana na področje stanovanj v lasti MOM,</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vodenje postopkov nabave osnovnih sredstev, drobnega inventarja in energentov na upravnih stavbah v lasti in uporabi MOM,</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tehnične, servisne in druge storitve rednega vzdrževanja na nepremičninah in premičninah v lasti MOM, </a:t>
            </a:r>
          </a:p>
          <a:p>
            <a:pPr marL="342900" lvl="0" indent="-342900" algn="just">
              <a:buFont typeface="Arial" panose="020B0604020202020204" pitchFamily="34" charset="0"/>
              <a:buChar char="-"/>
            </a:pPr>
            <a:r>
              <a:rPr lang="sl-SI" sz="1200" dirty="0">
                <a:effectLst/>
                <a:latin typeface="Arial" panose="020B0604020202020204" pitchFamily="34" charset="0"/>
                <a:ea typeface="Times New Roman" panose="02020603050405020304" pitchFamily="18" charset="0"/>
                <a:cs typeface="Arial" panose="020B0604020202020204" pitchFamily="34" charset="0"/>
              </a:rPr>
              <a:t>sodelovanje pri pripravi proračuna za področje dela urada,</a:t>
            </a:r>
          </a:p>
          <a:p>
            <a:pPr marL="342900" lvl="0" indent="-342900" algn="just">
              <a:buFont typeface="Arial" panose="020B0604020202020204" pitchFamily="34" charset="0"/>
              <a:buChar char="-"/>
            </a:pPr>
            <a:r>
              <a:rPr lang="pl-PL" sz="1200" dirty="0">
                <a:effectLst/>
                <a:latin typeface="Arial" panose="020B0604020202020204" pitchFamily="34" charset="0"/>
                <a:ea typeface="Times New Roman" panose="02020603050405020304" pitchFamily="18" charset="0"/>
                <a:cs typeface="Arial" panose="020B0604020202020204" pitchFamily="34" charset="0"/>
              </a:rPr>
              <a:t>opravljanje drugih nalog z delovnega področja urada. </a:t>
            </a:r>
            <a:endParaRPr lang="sl-SI"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endParaRPr lang="sl-SI" sz="1200" b="1" spc="-100" dirty="0">
              <a:solidFill>
                <a:srgbClr val="E62D36"/>
              </a:solidFill>
              <a:latin typeface="Arial" panose="020B0604020202020204" pitchFamily="34" charset="0"/>
              <a:cs typeface="Arial" panose="020B0604020202020204" pitchFamily="34" charset="0"/>
            </a:endParaRPr>
          </a:p>
          <a:p>
            <a:pPr>
              <a:lnSpc>
                <a:spcPts val="4800"/>
              </a:lnSpc>
            </a:pPr>
            <a:endParaRPr lang="en-GB" sz="1000" b="1" dirty="0">
              <a:solidFill>
                <a:srgbClr val="E62D3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F266D2-0B56-624A-85F2-2E61BFE9683E}"/>
              </a:ext>
            </a:extLst>
          </p:cNvPr>
          <p:cNvSpPr txBox="1"/>
          <p:nvPr/>
        </p:nvSpPr>
        <p:spPr>
          <a:xfrm>
            <a:off x="4312428" y="374273"/>
            <a:ext cx="4552810" cy="153888"/>
          </a:xfrm>
          <a:prstGeom prst="rect">
            <a:avLst/>
          </a:prstGeom>
          <a:noFill/>
        </p:spPr>
        <p:txBody>
          <a:bodyPr wrap="square" lIns="0" tIns="0" rIns="0" bIns="0" rtlCol="0">
            <a:spAutoFit/>
          </a:bodyPr>
          <a:lstStyle/>
          <a:p>
            <a:pPr>
              <a:lnSpc>
                <a:spcPts val="1200"/>
              </a:lnSpc>
            </a:pPr>
            <a:r>
              <a:rPr lang="sl-SI" sz="1000" dirty="0">
                <a:solidFill>
                  <a:srgbClr val="E62D36"/>
                </a:solidFill>
                <a:latin typeface="Arial" panose="020B0604020202020204" pitchFamily="34" charset="0"/>
                <a:cs typeface="Arial" panose="020B0604020202020204" pitchFamily="34" charset="0"/>
              </a:rPr>
              <a:t>Odlok o organizaciji in delovnem področju Mestne uprave Mestne občine Maribor</a:t>
            </a:r>
            <a:endParaRPr lang="en-GB" sz="1000" dirty="0">
              <a:solidFill>
                <a:srgbClr val="E62D36"/>
              </a:solidFill>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4427E763-0667-BD6A-4FBE-BBEEF24B5A93}"/>
              </a:ext>
            </a:extLst>
          </p:cNvPr>
          <p:cNvPicPr>
            <a:picLocks noChangeAspect="1"/>
          </p:cNvPicPr>
          <p:nvPr/>
        </p:nvPicPr>
        <p:blipFill>
          <a:blip r:embed="rId3"/>
          <a:stretch>
            <a:fillRect/>
          </a:stretch>
        </p:blipFill>
        <p:spPr>
          <a:xfrm>
            <a:off x="10392762" y="451217"/>
            <a:ext cx="1559966" cy="3152775"/>
          </a:xfrm>
          <a:prstGeom prst="rect">
            <a:avLst/>
          </a:prstGeom>
        </p:spPr>
      </p:pic>
    </p:spTree>
    <p:extLst>
      <p:ext uri="{BB962C8B-B14F-4D97-AF65-F5344CB8AC3E}">
        <p14:creationId xmlns:p14="http://schemas.microsoft.com/office/powerpoint/2010/main" val="406849948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5784</TotalTime>
  <Words>6547</Words>
  <Application>Microsoft Office PowerPoint</Application>
  <PresentationFormat>Širokozaslonsko</PresentationFormat>
  <Paragraphs>657</Paragraphs>
  <Slides>33</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33</vt:i4>
      </vt:variant>
    </vt:vector>
  </HeadingPairs>
  <TitlesOfParts>
    <vt:vector size="38" baseType="lpstr">
      <vt:lpstr>Arial</vt:lpstr>
      <vt:lpstr>Calibri</vt:lpstr>
      <vt:lpstr>Calibri Light</vt:lpstr>
      <vt:lpstr>Georgia</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Podelitev priznanj najuspešnejšim dijakinjam in dijakom mariborskih srednjih šol,  ki so dosegli odličen rezultat na zaključnem preverjanju znanja</dc:title>
  <dc:creator>Jan VOH</dc:creator>
  <cp:lastModifiedBy>Suzi ASFOUR</cp:lastModifiedBy>
  <cp:revision>209</cp:revision>
  <cp:lastPrinted>2024-06-05T10:48:43Z</cp:lastPrinted>
  <dcterms:created xsi:type="dcterms:W3CDTF">2022-09-13T13:04:13Z</dcterms:created>
  <dcterms:modified xsi:type="dcterms:W3CDTF">2026-03-25T07:00:46Z</dcterms:modified>
</cp:coreProperties>
</file>